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1" r:id="rId1"/>
  </p:sldMasterIdLst>
  <p:notesMasterIdLst>
    <p:notesMasterId r:id="rId38"/>
  </p:notesMasterIdLst>
  <p:handoutMasterIdLst>
    <p:handoutMasterId r:id="rId39"/>
  </p:handoutMasterIdLst>
  <p:sldIdLst>
    <p:sldId id="599" r:id="rId2"/>
    <p:sldId id="9651" r:id="rId3"/>
    <p:sldId id="614" r:id="rId4"/>
    <p:sldId id="629" r:id="rId5"/>
    <p:sldId id="2147481208" r:id="rId6"/>
    <p:sldId id="2147481217" r:id="rId7"/>
    <p:sldId id="2147481211" r:id="rId8"/>
    <p:sldId id="2147481207" r:id="rId9"/>
    <p:sldId id="2147481227" r:id="rId10"/>
    <p:sldId id="2147481274" r:id="rId11"/>
    <p:sldId id="2147481275" r:id="rId12"/>
    <p:sldId id="2147481304" r:id="rId13"/>
    <p:sldId id="2147481305" r:id="rId14"/>
    <p:sldId id="2147481306" r:id="rId15"/>
    <p:sldId id="2147481307" r:id="rId16"/>
    <p:sldId id="2147481309" r:id="rId17"/>
    <p:sldId id="2147481310" r:id="rId18"/>
    <p:sldId id="2147481311" r:id="rId19"/>
    <p:sldId id="2147481312" r:id="rId20"/>
    <p:sldId id="2147481313" r:id="rId21"/>
    <p:sldId id="2147481314" r:id="rId22"/>
    <p:sldId id="2147481315" r:id="rId23"/>
    <p:sldId id="2147481317" r:id="rId24"/>
    <p:sldId id="2147481318" r:id="rId25"/>
    <p:sldId id="2147481319" r:id="rId26"/>
    <p:sldId id="2147481320" r:id="rId27"/>
    <p:sldId id="2147481272" r:id="rId28"/>
    <p:sldId id="2147481276" r:id="rId29"/>
    <p:sldId id="2147481277" r:id="rId30"/>
    <p:sldId id="2147481308" r:id="rId31"/>
    <p:sldId id="2147481321" r:id="rId32"/>
    <p:sldId id="2147481263" r:id="rId33"/>
    <p:sldId id="2147481322" r:id="rId34"/>
    <p:sldId id="2147481185" r:id="rId35"/>
    <p:sldId id="518" r:id="rId36"/>
    <p:sldId id="440" r:id="rId37"/>
  </p:sldIdLst>
  <p:sldSz cx="12192000" cy="6858000"/>
  <p:notesSz cx="7315200" cy="12344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ll slides" id="{69C79F6C-AA55-485D-BB9F-DB342B159076}">
          <p14:sldIdLst>
            <p14:sldId id="599"/>
            <p14:sldId id="9651"/>
            <p14:sldId id="614"/>
            <p14:sldId id="629"/>
            <p14:sldId id="2147481208"/>
            <p14:sldId id="2147481217"/>
            <p14:sldId id="2147481211"/>
            <p14:sldId id="2147481207"/>
            <p14:sldId id="2147481227"/>
            <p14:sldId id="2147481274"/>
            <p14:sldId id="2147481275"/>
            <p14:sldId id="2147481304"/>
            <p14:sldId id="2147481305"/>
            <p14:sldId id="2147481306"/>
            <p14:sldId id="2147481307"/>
            <p14:sldId id="2147481309"/>
            <p14:sldId id="2147481310"/>
            <p14:sldId id="2147481311"/>
            <p14:sldId id="2147481312"/>
            <p14:sldId id="2147481313"/>
            <p14:sldId id="2147481314"/>
            <p14:sldId id="2147481315"/>
            <p14:sldId id="2147481317"/>
            <p14:sldId id="2147481318"/>
            <p14:sldId id="2147481319"/>
            <p14:sldId id="2147481320"/>
            <p14:sldId id="2147481272"/>
            <p14:sldId id="2147481276"/>
            <p14:sldId id="2147481277"/>
            <p14:sldId id="2147481308"/>
            <p14:sldId id="2147481321"/>
            <p14:sldId id="2147481263"/>
            <p14:sldId id="2147481322"/>
            <p14:sldId id="2147481185"/>
            <p14:sldId id="518"/>
            <p14:sldId id="4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888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elle Howell" initials="MH" lastIdx="4" clrIdx="0">
    <p:extLst>
      <p:ext uri="{19B8F6BF-5375-455C-9EA6-DF929625EA0E}">
        <p15:presenceInfo xmlns:p15="http://schemas.microsoft.com/office/powerpoint/2012/main" userId="Michelle Howe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2D29"/>
    <a:srgbClr val="474241"/>
    <a:srgbClr val="DD9573"/>
    <a:srgbClr val="FDFEFE"/>
    <a:srgbClr val="FEFEFE"/>
    <a:srgbClr val="FFFEFE"/>
    <a:srgbClr val="FFFFFD"/>
    <a:srgbClr val="FFFFFE"/>
    <a:srgbClr val="FFFEFF"/>
    <a:srgbClr val="FE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 autoAdjust="0"/>
    <p:restoredTop sz="93699" autoAdjust="0"/>
  </p:normalViewPr>
  <p:slideViewPr>
    <p:cSldViewPr snapToGrid="0" showGuides="1">
      <p:cViewPr varScale="1">
        <p:scale>
          <a:sx n="119" d="100"/>
          <a:sy n="119" d="100"/>
        </p:scale>
        <p:origin x="79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20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50" d="100"/>
          <a:sy n="50" d="100"/>
        </p:scale>
        <p:origin x="2804" y="44"/>
      </p:cViewPr>
      <p:guideLst>
        <p:guide orient="horz" pos="3888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54425A-3696-4DFB-B808-D2B88F3EB7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1"/>
            <a:ext cx="3169919" cy="619364"/>
          </a:xfrm>
          <a:prstGeom prst="rect">
            <a:avLst/>
          </a:prstGeom>
        </p:spPr>
        <p:txBody>
          <a:bodyPr vert="horz" lIns="112299" tIns="56150" rIns="112299" bIns="56150" rtlCol="0"/>
          <a:lstStyle>
            <a:lvl1pPr algn="l">
              <a:defRPr sz="1600"/>
            </a:lvl1pPr>
          </a:lstStyle>
          <a:p>
            <a:endParaRPr lang="en-US" dirty="0">
              <a:latin typeface="Oracle Sans Tab" panose="020B0503020204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51457F-2D60-4187-92B7-C5BBED78E9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589" y="1"/>
            <a:ext cx="3169919" cy="619364"/>
          </a:xfrm>
          <a:prstGeom prst="rect">
            <a:avLst/>
          </a:prstGeom>
        </p:spPr>
        <p:txBody>
          <a:bodyPr vert="horz" lIns="112299" tIns="56150" rIns="112299" bIns="56150" rtlCol="0"/>
          <a:lstStyle>
            <a:lvl1pPr algn="r">
              <a:defRPr sz="1600"/>
            </a:lvl1pPr>
          </a:lstStyle>
          <a:p>
            <a:fld id="{320DD655-51D6-466D-8D72-5C78765FC630}" type="datetimeFigureOut">
              <a:rPr lang="en-US" smtClean="0">
                <a:latin typeface="Oracle Sans Tab" panose="020B0503020204020204" pitchFamily="34" charset="0"/>
              </a:rPr>
              <a:t>5/20/25</a:t>
            </a:fld>
            <a:endParaRPr lang="en-US" dirty="0">
              <a:latin typeface="Oracle Sans Tab" panose="020B0503020204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FA8CCD-D5C0-4680-BEFC-52889AACDB6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11725038"/>
            <a:ext cx="3169919" cy="619362"/>
          </a:xfrm>
          <a:prstGeom prst="rect">
            <a:avLst/>
          </a:prstGeom>
        </p:spPr>
        <p:txBody>
          <a:bodyPr vert="horz" lIns="112299" tIns="56150" rIns="112299" bIns="56150" rtlCol="0" anchor="b"/>
          <a:lstStyle>
            <a:lvl1pPr algn="l">
              <a:defRPr sz="1600"/>
            </a:lvl1pPr>
          </a:lstStyle>
          <a:p>
            <a:endParaRPr lang="en-US" dirty="0">
              <a:latin typeface="Oracle Sans Tab" panose="020B05030202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0B35B-8976-44A2-B80D-FC8BD07A16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589" y="11725038"/>
            <a:ext cx="3169919" cy="619362"/>
          </a:xfrm>
          <a:prstGeom prst="rect">
            <a:avLst/>
          </a:prstGeom>
        </p:spPr>
        <p:txBody>
          <a:bodyPr vert="horz" lIns="112299" tIns="56150" rIns="112299" bIns="56150" rtlCol="0" anchor="b"/>
          <a:lstStyle>
            <a:lvl1pPr algn="r">
              <a:defRPr sz="1600"/>
            </a:lvl1pPr>
          </a:lstStyle>
          <a:p>
            <a:fld id="{9D34DC6F-9D14-4548-8221-51EE6F5B6657}" type="slidenum">
              <a:rPr lang="en-US" smtClean="0">
                <a:latin typeface="Oracle Sans Tab" panose="020B0503020204020204" pitchFamily="34" charset="0"/>
              </a:rPr>
              <a:t>‹N°›</a:t>
            </a:fld>
            <a:endParaRPr lang="en-US" dirty="0">
              <a:latin typeface="Oracle Sans Tab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1278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169919" cy="619364"/>
          </a:xfrm>
          <a:prstGeom prst="rect">
            <a:avLst/>
          </a:prstGeom>
        </p:spPr>
        <p:txBody>
          <a:bodyPr vert="horz" lIns="112299" tIns="56150" rIns="112299" bIns="56150" rtlCol="0"/>
          <a:lstStyle>
            <a:lvl1pPr algn="l">
              <a:defRPr sz="1600">
                <a:latin typeface="Oracle Sans Tab" panose="020B05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9" y="1"/>
            <a:ext cx="3169919" cy="619364"/>
          </a:xfrm>
          <a:prstGeom prst="rect">
            <a:avLst/>
          </a:prstGeom>
        </p:spPr>
        <p:txBody>
          <a:bodyPr vert="horz" lIns="112299" tIns="56150" rIns="112299" bIns="56150" rtlCol="0"/>
          <a:lstStyle>
            <a:lvl1pPr algn="r">
              <a:defRPr sz="1600">
                <a:latin typeface="Oracle Sans Tab" panose="020B0503020204020204" pitchFamily="34" charset="0"/>
              </a:defRPr>
            </a:lvl1pPr>
          </a:lstStyle>
          <a:p>
            <a:fld id="{4F9C25BA-F9B0-4418-8CA0-3A9DF1256BA5}" type="datetimeFigureOut">
              <a:rPr lang="en-US" smtClean="0"/>
              <a:pPr/>
              <a:t>5/20/25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44450" y="1543050"/>
            <a:ext cx="7404100" cy="4165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299" tIns="56150" rIns="112299" bIns="5615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5940742"/>
            <a:ext cx="5852160" cy="486060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marR="0" lvl="0" indent="0" fontAlgn="auto">
              <a:lnSpc>
                <a:spcPct val="95000"/>
              </a:lnSpc>
              <a:spcBef>
                <a:spcPts val="736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</a:pPr>
            <a:r>
              <a:rPr lang="en-US" dirty="0"/>
              <a:t>Edit Master text styles</a:t>
            </a:r>
          </a:p>
          <a:p>
            <a:pPr marL="449199" marR="0" lvl="1" indent="-224599" fontAlgn="auto">
              <a:lnSpc>
                <a:spcPct val="95000"/>
              </a:lnSpc>
              <a:spcBef>
                <a:spcPts val="736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marL="898397" marR="0" lvl="2" indent="-224599" fontAlgn="auto">
              <a:lnSpc>
                <a:spcPct val="95000"/>
              </a:lnSpc>
              <a:spcBef>
                <a:spcPts val="491"/>
              </a:spcBef>
              <a:spcAft>
                <a:spcPts val="0"/>
              </a:spcAft>
              <a:buClrTx/>
              <a:buSzPct val="120000"/>
              <a:buFont typeface="System Font Regular"/>
              <a:buChar char="-"/>
              <a:tabLst/>
            </a:pPr>
            <a:r>
              <a:rPr lang="en-US" dirty="0"/>
              <a:t>Third level</a:t>
            </a:r>
          </a:p>
          <a:p>
            <a:pPr marL="1347596" marR="0" lvl="3" indent="-224599" fontAlgn="auto">
              <a:lnSpc>
                <a:spcPct val="95000"/>
              </a:lnSpc>
              <a:spcBef>
                <a:spcPts val="491"/>
              </a:spcBef>
              <a:spcAft>
                <a:spcPts val="0"/>
              </a:spcAft>
              <a:buClrTx/>
              <a:buSzPct val="100000"/>
              <a:buFont typeface="System Font Regular"/>
              <a:buChar char="◦"/>
              <a:tabLst/>
            </a:pPr>
            <a:r>
              <a:rPr lang="en-US" dirty="0"/>
              <a:t>Fourth level</a:t>
            </a:r>
          </a:p>
          <a:p>
            <a:pPr marL="1796796" marR="0" lvl="4" indent="-224599" fontAlgn="auto">
              <a:lnSpc>
                <a:spcPct val="95000"/>
              </a:lnSpc>
              <a:spcBef>
                <a:spcPts val="491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</a:pPr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9" y="11725038"/>
            <a:ext cx="3169919" cy="619362"/>
          </a:xfrm>
          <a:prstGeom prst="rect">
            <a:avLst/>
          </a:prstGeom>
        </p:spPr>
        <p:txBody>
          <a:bodyPr vert="horz" lIns="112299" tIns="56150" rIns="112299" bIns="56150" rtlCol="0" anchor="b"/>
          <a:lstStyle>
            <a:lvl1pPr algn="r">
              <a:defRPr sz="1600">
                <a:latin typeface="Oracle Sans Tab" panose="020B0503020204020204" pitchFamily="34" charset="0"/>
              </a:defRPr>
            </a:lvl1pPr>
          </a:lstStyle>
          <a:p>
            <a:fld id="{9EDC5964-3162-43B5-B1EC-63C8D166D7D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11725038"/>
            <a:ext cx="3169919" cy="619362"/>
          </a:xfrm>
          <a:prstGeom prst="rect">
            <a:avLst/>
          </a:prstGeom>
        </p:spPr>
        <p:txBody>
          <a:bodyPr vert="horz" lIns="112299" tIns="56150" rIns="112299" bIns="56150" rtlCol="0" anchor="b"/>
          <a:lstStyle>
            <a:lvl1pPr algn="l">
              <a:defRPr sz="1600">
                <a:latin typeface="Oracle Sans Tab" panose="020B0503020204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971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en-US" sz="1200" b="0" i="0" kern="1200">
        <a:solidFill>
          <a:schemeClr val="tx1"/>
        </a:solidFill>
        <a:latin typeface="Oracle Sans Tab" panose="020B0503020204020204" pitchFamily="34" charset="0"/>
        <a:ea typeface="+mn-ea"/>
        <a:cs typeface="Oracle Sans Tab" panose="020B0503020204020204" pitchFamily="34" charset="0"/>
      </a:defRPr>
    </a:lvl1pPr>
    <a:lvl2pPr marL="457200" algn="l" defTabSz="914400" rtl="0" eaLnBrk="1" latinLnBrk="0" hangingPunct="1">
      <a:defRPr lang="en-US" sz="1200" b="0" i="0" kern="1200">
        <a:solidFill>
          <a:schemeClr val="tx1"/>
        </a:solidFill>
        <a:latin typeface="Oracle Sans Tab" panose="020B0503020204020204" pitchFamily="34" charset="0"/>
        <a:ea typeface="+mn-ea"/>
        <a:cs typeface="Oracle Sans Tab" panose="020B0503020204020204" pitchFamily="34" charset="0"/>
      </a:defRPr>
    </a:lvl2pPr>
    <a:lvl3pPr marL="914400" algn="l" defTabSz="914400" rtl="0" eaLnBrk="1" latinLnBrk="0" hangingPunct="1">
      <a:defRPr lang="en-US" sz="1100" kern="1200">
        <a:solidFill>
          <a:schemeClr val="tx1"/>
        </a:solidFill>
        <a:latin typeface="Oracle Sans Tab Light" panose="020B0403020204020204" pitchFamily="34" charset="0"/>
        <a:ea typeface="+mn-ea"/>
        <a:cs typeface="Oracle Sans Tab Light" panose="020B0403020204020204" pitchFamily="34" charset="0"/>
      </a:defRPr>
    </a:lvl3pPr>
    <a:lvl4pPr marL="1371600" algn="l" defTabSz="914400" rtl="0" eaLnBrk="1" latinLnBrk="0" hangingPunct="1">
      <a:defRPr lang="en-US" sz="1050" kern="1200">
        <a:solidFill>
          <a:schemeClr val="tx1"/>
        </a:solidFill>
        <a:latin typeface="Oracle Sans Tab Light" panose="020B0403020204020204" pitchFamily="34" charset="0"/>
        <a:ea typeface="+mn-ea"/>
        <a:cs typeface="Oracle Sans Tab Light" panose="020B0403020204020204" pitchFamily="34" charset="0"/>
      </a:defRPr>
    </a:lvl4pPr>
    <a:lvl5pPr marL="1828800" algn="l" defTabSz="914400" rtl="0" eaLnBrk="1" latinLnBrk="0" hangingPunct="1">
      <a:defRPr lang="en-US" sz="1000" kern="1200">
        <a:solidFill>
          <a:schemeClr val="tx1"/>
        </a:solidFill>
        <a:latin typeface="Oracle Sans Tab Light" panose="020B0403020204020204" pitchFamily="34" charset="0"/>
        <a:ea typeface="+mn-ea"/>
        <a:cs typeface="Oracle Sans Tab Light" panose="020B0403020204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jpeg"/><Relationship Id="rId4" Type="http://schemas.openxmlformats.org/officeDocument/2006/relationships/image" Target="../media/image10.sv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loud">
            <a:extLst>
              <a:ext uri="{FF2B5EF4-FFF2-40B4-BE49-F238E27FC236}">
                <a16:creationId xmlns:a16="http://schemas.microsoft.com/office/drawing/2014/main" id="{C96C0F11-AAE4-4147-BF68-F2C0EE130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0484" y="20917"/>
            <a:ext cx="4331516" cy="2542941"/>
          </a:xfrm>
          <a:prstGeom prst="rect">
            <a:avLst/>
          </a:prstGeom>
        </p:spPr>
      </p:pic>
      <p:pic>
        <p:nvPicPr>
          <p:cNvPr id="18" name="OTag">
            <a:extLst>
              <a:ext uri="{FF2B5EF4-FFF2-40B4-BE49-F238E27FC236}">
                <a16:creationId xmlns:a16="http://schemas.microsoft.com/office/drawing/2014/main" id="{7BFEFC66-2347-E947-A49E-DD43E74CC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12" name="Oracle Logo" descr="Oracle Logo">
            <a:extLst>
              <a:ext uri="{FF2B5EF4-FFF2-40B4-BE49-F238E27FC236}">
                <a16:creationId xmlns:a16="http://schemas.microsoft.com/office/drawing/2014/main" id="{37E7F181-1615-4A41-B1E8-B9FF5CDED01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4949" y="1132368"/>
            <a:ext cx="1524893" cy="320040"/>
          </a:xfrm>
          <a:prstGeom prst="rect">
            <a:avLst/>
          </a:prstGeom>
        </p:spPr>
      </p:pic>
      <p:sp>
        <p:nvSpPr>
          <p:cNvPr id="24" name="Title">
            <a:extLst>
              <a:ext uri="{FF2B5EF4-FFF2-40B4-BE49-F238E27FC236}">
                <a16:creationId xmlns:a16="http://schemas.microsoft.com/office/drawing/2014/main" id="{461BB5F1-8825-7944-96EB-8445317513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8030" y="2148840"/>
            <a:ext cx="10158984" cy="1280160"/>
          </a:xfrm>
          <a:noFill/>
        </p:spPr>
        <p:txBody>
          <a:bodyPr vert="horz" wrap="square" lIns="0" tIns="0" rIns="0" bIns="91440" rtlCol="0" anchor="b">
            <a:noAutofit/>
          </a:bodyPr>
          <a:lstStyle>
            <a:lvl1pPr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Title goes here (up to two lines) </a:t>
            </a:r>
            <a:br>
              <a:rPr lang="en-US" dirty="0"/>
            </a:br>
            <a:r>
              <a:rPr lang="en-US" dirty="0"/>
              <a:t>Georgia Regular 40pt</a:t>
            </a:r>
          </a:p>
        </p:txBody>
      </p:sp>
      <p:sp>
        <p:nvSpPr>
          <p:cNvPr id="25" name="Subhead">
            <a:extLst>
              <a:ext uri="{FF2B5EF4-FFF2-40B4-BE49-F238E27FC236}">
                <a16:creationId xmlns:a16="http://schemas.microsoft.com/office/drawing/2014/main" id="{DE85AE1C-733D-7244-A6DA-C3ADBC76ED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18030" y="3519553"/>
            <a:ext cx="10158984" cy="34124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>
                <a:solidFill>
                  <a:srgbClr val="AE562C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goes here on one line</a:t>
            </a:r>
          </a:p>
        </p:txBody>
      </p:sp>
      <p:sp>
        <p:nvSpPr>
          <p:cNvPr id="11" name="Text Field">
            <a:extLst>
              <a:ext uri="{FF2B5EF4-FFF2-40B4-BE49-F238E27FC236}">
                <a16:creationId xmlns:a16="http://schemas.microsoft.com/office/drawing/2014/main" id="{5096A149-B6C9-A04E-A2B0-54CCFAA4252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8030" y="4545595"/>
            <a:ext cx="5077970" cy="26629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A57492F9-1AD2-9346-9BB6-C0CF36DEF5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8030" y="4883188"/>
            <a:ext cx="5077970" cy="89518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Organization, Division or Business Unit</a:t>
            </a:r>
          </a:p>
          <a:p>
            <a:pPr lvl="0"/>
            <a:r>
              <a:rPr lang="en-US" dirty="0"/>
              <a:t>Month 00, 2019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26349A69-90E3-45DB-BC86-3B7FB26B13E2}"/>
              </a:ext>
            </a:extLst>
          </p:cNvPr>
          <p:cNvSpPr/>
          <p:nvPr userDrawn="1"/>
        </p:nvSpPr>
        <p:spPr>
          <a:xfrm>
            <a:off x="0" y="0"/>
            <a:ext cx="190482" cy="6857365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968"/>
          </a:p>
        </p:txBody>
      </p:sp>
    </p:spTree>
    <p:extLst>
      <p:ext uri="{BB962C8B-B14F-4D97-AF65-F5344CB8AC3E}">
        <p14:creationId xmlns:p14="http://schemas.microsoft.com/office/powerpoint/2010/main" val="311639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/Subtitle 2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loud">
            <a:extLst>
              <a:ext uri="{FF2B5EF4-FFF2-40B4-BE49-F238E27FC236}">
                <a16:creationId xmlns:a16="http://schemas.microsoft.com/office/drawing/2014/main" id="{28C366F9-78A6-F740-87C8-B4D59AEB6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9724"/>
            <a:ext cx="508406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6108521" y="1608588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66215" y="1609724"/>
            <a:ext cx="508406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662519-4941-4045-9F0E-DBC7AD6CC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E807CE-245D-4F0E-ACCB-E3FE7584A0A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C87038-F332-48C5-BA1A-25E93507623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0BF160E-FC2C-48A7-921B-3472529A1B0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591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3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loud">
            <a:extLst>
              <a:ext uri="{FF2B5EF4-FFF2-40B4-BE49-F238E27FC236}">
                <a16:creationId xmlns:a16="http://schemas.microsoft.com/office/drawing/2014/main" id="{3CA75903-C10D-E747-B877-6804D65E8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8875" y="1609725"/>
            <a:ext cx="330098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3" name="Column Divider" descr="Column Divider">
            <a:extLst>
              <a:ext uri="{FF2B5EF4-FFF2-40B4-BE49-F238E27FC236}">
                <a16:creationId xmlns:a16="http://schemas.microsoft.com/office/drawing/2014/main" id="{B228B4F2-5D6F-42F4-B132-F908BB527268}"/>
              </a:ext>
            </a:extLst>
          </p:cNvPr>
          <p:cNvCxnSpPr>
            <a:cxnSpLocks/>
          </p:cNvCxnSpPr>
          <p:nvPr userDrawn="1"/>
        </p:nvCxnSpPr>
        <p:spPr>
          <a:xfrm>
            <a:off x="4263415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2">
            <a:extLst>
              <a:ext uri="{FF2B5EF4-FFF2-40B4-BE49-F238E27FC236}">
                <a16:creationId xmlns:a16="http://schemas.microsoft.com/office/drawing/2014/main" id="{B35B41AC-36CF-4A0C-BED4-7D06B0F6E2E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56971" y="1609725"/>
            <a:ext cx="330098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2" name="Column Divider 2" descr="Column Divider">
            <a:extLst>
              <a:ext uri="{FF2B5EF4-FFF2-40B4-BE49-F238E27FC236}">
                <a16:creationId xmlns:a16="http://schemas.microsoft.com/office/drawing/2014/main" id="{43000B2C-7C76-4F07-AF50-5F3019C384BC}"/>
              </a:ext>
            </a:extLst>
          </p:cNvPr>
          <p:cNvCxnSpPr>
            <a:cxnSpLocks/>
          </p:cNvCxnSpPr>
          <p:nvPr userDrawn="1"/>
        </p:nvCxnSpPr>
        <p:spPr>
          <a:xfrm>
            <a:off x="7951511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470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3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45067" y="1609725"/>
            <a:ext cx="330098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D2FFF47-983C-4CE2-9048-1317EB4F3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56EEFB-7FCA-4C8C-BD9A-59CFF6BBA9AB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095ECF-3404-41BC-B49D-2616D73127C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F9C599-3545-4260-BC77-88BD7619A10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606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 3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loud">
            <a:extLst>
              <a:ext uri="{FF2B5EF4-FFF2-40B4-BE49-F238E27FC236}">
                <a16:creationId xmlns:a16="http://schemas.microsoft.com/office/drawing/2014/main" id="{DCCF0BD7-85D3-194F-9793-E38DD2B8F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8875" y="1609725"/>
            <a:ext cx="330098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3" name="Column Divider" descr="Column Divider">
            <a:extLst>
              <a:ext uri="{FF2B5EF4-FFF2-40B4-BE49-F238E27FC236}">
                <a16:creationId xmlns:a16="http://schemas.microsoft.com/office/drawing/2014/main" id="{B228B4F2-5D6F-42F4-B132-F908BB527268}"/>
              </a:ext>
            </a:extLst>
          </p:cNvPr>
          <p:cNvCxnSpPr>
            <a:cxnSpLocks/>
          </p:cNvCxnSpPr>
          <p:nvPr userDrawn="1"/>
        </p:nvCxnSpPr>
        <p:spPr>
          <a:xfrm>
            <a:off x="4263415" y="161033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2">
            <a:extLst>
              <a:ext uri="{FF2B5EF4-FFF2-40B4-BE49-F238E27FC236}">
                <a16:creationId xmlns:a16="http://schemas.microsoft.com/office/drawing/2014/main" id="{B35B41AC-36CF-4A0C-BED4-7D06B0F6E2E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56971" y="1609725"/>
            <a:ext cx="330098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2" name="Column Divider 2" descr="Column Divider">
            <a:extLst>
              <a:ext uri="{FF2B5EF4-FFF2-40B4-BE49-F238E27FC236}">
                <a16:creationId xmlns:a16="http://schemas.microsoft.com/office/drawing/2014/main" id="{43000B2C-7C76-4F07-AF50-5F3019C384BC}"/>
              </a:ext>
            </a:extLst>
          </p:cNvPr>
          <p:cNvCxnSpPr>
            <a:cxnSpLocks/>
          </p:cNvCxnSpPr>
          <p:nvPr userDrawn="1"/>
        </p:nvCxnSpPr>
        <p:spPr>
          <a:xfrm>
            <a:off x="7951511" y="161033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470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3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45067" y="1609725"/>
            <a:ext cx="330098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50D675-D1C2-4EC5-AC43-361941EAF0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3D1004-DEA1-4BAF-97C2-F49A471F4E4F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7C943-7B6D-4881-926B-CD58E0F2AC1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963952-CC43-4F63-8DDF-47B0F451288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2869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loud">
            <a:extLst>
              <a:ext uri="{FF2B5EF4-FFF2-40B4-BE49-F238E27FC236}">
                <a16:creationId xmlns:a16="http://schemas.microsoft.com/office/drawing/2014/main" id="{D922B281-CE8B-4E47-889A-38B9D11BA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9724"/>
            <a:ext cx="330098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4261915" y="1609724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56083" y="1609724"/>
            <a:ext cx="330098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cxnSp>
        <p:nvCxnSpPr>
          <p:cNvPr id="23" name="Column Divider 2" descr="Column Divider">
            <a:extLst>
              <a:ext uri="{FF2B5EF4-FFF2-40B4-BE49-F238E27FC236}">
                <a16:creationId xmlns:a16="http://schemas.microsoft.com/office/drawing/2014/main" id="{A70D9BB7-9BB9-40BD-84D2-8EE238E044D3}"/>
              </a:ext>
            </a:extLst>
          </p:cNvPr>
          <p:cNvCxnSpPr>
            <a:cxnSpLocks/>
          </p:cNvCxnSpPr>
          <p:nvPr userDrawn="1"/>
        </p:nvCxnSpPr>
        <p:spPr>
          <a:xfrm>
            <a:off x="7951236" y="1609724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3">
            <a:extLst>
              <a:ext uri="{FF2B5EF4-FFF2-40B4-BE49-F238E27FC236}">
                <a16:creationId xmlns:a16="http://schemas.microsoft.com/office/drawing/2014/main" id="{58EF7396-F6CE-404A-B85F-455D3F5341A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45405" y="1609724"/>
            <a:ext cx="330098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26210A-4112-4730-8F81-3CAE5C391F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AD3E0A-0143-42FC-B8B6-EBC1FF99000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D46B54D-91F2-4210-9BEA-3B59824207D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900B02-4438-4597-85D3-D93A97B1546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44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/Subtitle 3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loud">
            <a:extLst>
              <a:ext uri="{FF2B5EF4-FFF2-40B4-BE49-F238E27FC236}">
                <a16:creationId xmlns:a16="http://schemas.microsoft.com/office/drawing/2014/main" id="{B017591D-9CE6-7446-94B7-8CEEEAF6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9726"/>
            <a:ext cx="330098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4261915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56083" y="1609726"/>
            <a:ext cx="330098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cxnSp>
        <p:nvCxnSpPr>
          <p:cNvPr id="23" name="Column Divider 2" descr="Column Divider">
            <a:extLst>
              <a:ext uri="{FF2B5EF4-FFF2-40B4-BE49-F238E27FC236}">
                <a16:creationId xmlns:a16="http://schemas.microsoft.com/office/drawing/2014/main" id="{A70D9BB7-9BB9-40BD-84D2-8EE238E044D3}"/>
              </a:ext>
            </a:extLst>
          </p:cNvPr>
          <p:cNvCxnSpPr>
            <a:cxnSpLocks/>
          </p:cNvCxnSpPr>
          <p:nvPr userDrawn="1"/>
        </p:nvCxnSpPr>
        <p:spPr>
          <a:xfrm>
            <a:off x="7951236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3">
            <a:extLst>
              <a:ext uri="{FF2B5EF4-FFF2-40B4-BE49-F238E27FC236}">
                <a16:creationId xmlns:a16="http://schemas.microsoft.com/office/drawing/2014/main" id="{58EF7396-F6CE-404A-B85F-455D3F5341A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45405" y="1609726"/>
            <a:ext cx="330098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60902A-4CDA-482D-90DF-ECACF19309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7E4DB8-9644-4581-BEED-809BCD3EA9C1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F0DBBB3-F562-4D09-B7E5-45C9C98CE1B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C14E1F-DA7F-492C-AFEB-BC17569A900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22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4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loud">
            <a:extLst>
              <a:ext uri="{FF2B5EF4-FFF2-40B4-BE49-F238E27FC236}">
                <a16:creationId xmlns:a16="http://schemas.microsoft.com/office/drawing/2014/main" id="{403EA880-91CB-2F4A-BC00-A93538513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8875" y="1589524"/>
            <a:ext cx="2478024" cy="45255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3" name="Column Divider" descr="Column Divider">
            <a:extLst>
              <a:ext uri="{FF2B5EF4-FFF2-40B4-BE49-F238E27FC236}">
                <a16:creationId xmlns:a16="http://schemas.microsoft.com/office/drawing/2014/main" id="{B228B4F2-5D6F-42F4-B132-F908BB527268}"/>
              </a:ext>
            </a:extLst>
          </p:cNvPr>
          <p:cNvCxnSpPr>
            <a:cxnSpLocks/>
          </p:cNvCxnSpPr>
          <p:nvPr userDrawn="1"/>
        </p:nvCxnSpPr>
        <p:spPr>
          <a:xfrm>
            <a:off x="3374450" y="1590159"/>
            <a:ext cx="0" cy="4525997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2">
            <a:extLst>
              <a:ext uri="{FF2B5EF4-FFF2-40B4-BE49-F238E27FC236}">
                <a16:creationId xmlns:a16="http://schemas.microsoft.com/office/drawing/2014/main" id="{B35B41AC-36CF-4A0C-BED4-7D06B0F6E2E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502001" y="1589524"/>
            <a:ext cx="2478024" cy="45255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2" name="Column Divider 2" descr="Column Divider">
            <a:extLst>
              <a:ext uri="{FF2B5EF4-FFF2-40B4-BE49-F238E27FC236}">
                <a16:creationId xmlns:a16="http://schemas.microsoft.com/office/drawing/2014/main" id="{43000B2C-7C76-4F07-AF50-5F3019C384BC}"/>
              </a:ext>
            </a:extLst>
          </p:cNvPr>
          <p:cNvCxnSpPr>
            <a:cxnSpLocks/>
          </p:cNvCxnSpPr>
          <p:nvPr userDrawn="1"/>
        </p:nvCxnSpPr>
        <p:spPr>
          <a:xfrm>
            <a:off x="6107576" y="1590159"/>
            <a:ext cx="0" cy="4525997"/>
          </a:xfrm>
          <a:prstGeom prst="line">
            <a:avLst/>
          </a:prstGeom>
          <a:ln w="19050" cap="flat">
            <a:solidFill>
              <a:srgbClr val="8B8580">
                <a:alpha val="2470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3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35127" y="1589524"/>
            <a:ext cx="2478024" cy="45255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9" name="Column Divider 3" descr="Column Divider">
            <a:extLst>
              <a:ext uri="{FF2B5EF4-FFF2-40B4-BE49-F238E27FC236}">
                <a16:creationId xmlns:a16="http://schemas.microsoft.com/office/drawing/2014/main" id="{0379F816-270D-4D0F-8838-510AA3E97C28}"/>
              </a:ext>
            </a:extLst>
          </p:cNvPr>
          <p:cNvCxnSpPr>
            <a:cxnSpLocks/>
          </p:cNvCxnSpPr>
          <p:nvPr userDrawn="1"/>
        </p:nvCxnSpPr>
        <p:spPr>
          <a:xfrm>
            <a:off x="8840702" y="1590159"/>
            <a:ext cx="0" cy="4525997"/>
          </a:xfrm>
          <a:prstGeom prst="line">
            <a:avLst/>
          </a:prstGeom>
          <a:ln w="19050" cap="flat">
            <a:solidFill>
              <a:srgbClr val="8B8580">
                <a:alpha val="2470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4">
            <a:extLst>
              <a:ext uri="{FF2B5EF4-FFF2-40B4-BE49-F238E27FC236}">
                <a16:creationId xmlns:a16="http://schemas.microsoft.com/office/drawing/2014/main" id="{4FB98D34-E09D-43FC-9515-8F7C37635BF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968254" y="1589524"/>
            <a:ext cx="2478024" cy="45255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65C0AC-7132-4356-88D4-79E4A49B2C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131A1D-D1FF-4A37-8531-B67D54ED466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C9026-CA1C-465B-ADD5-AE1F9B7A077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064CFB-254B-4876-8556-026D173672E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159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 4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loud">
            <a:extLst>
              <a:ext uri="{FF2B5EF4-FFF2-40B4-BE49-F238E27FC236}">
                <a16:creationId xmlns:a16="http://schemas.microsoft.com/office/drawing/2014/main" id="{6D31D0E4-AF4F-A542-A6E3-8EBAA9F1B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8875" y="1608575"/>
            <a:ext cx="247802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3" name="Column Divider" descr="Column Divider">
            <a:extLst>
              <a:ext uri="{FF2B5EF4-FFF2-40B4-BE49-F238E27FC236}">
                <a16:creationId xmlns:a16="http://schemas.microsoft.com/office/drawing/2014/main" id="{B228B4F2-5D6F-42F4-B132-F908BB527268}"/>
              </a:ext>
            </a:extLst>
          </p:cNvPr>
          <p:cNvCxnSpPr>
            <a:cxnSpLocks/>
          </p:cNvCxnSpPr>
          <p:nvPr userDrawn="1"/>
        </p:nvCxnSpPr>
        <p:spPr>
          <a:xfrm>
            <a:off x="3374450" y="1609209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2">
            <a:extLst>
              <a:ext uri="{FF2B5EF4-FFF2-40B4-BE49-F238E27FC236}">
                <a16:creationId xmlns:a16="http://schemas.microsoft.com/office/drawing/2014/main" id="{B35B41AC-36CF-4A0C-BED4-7D06B0F6E2E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502001" y="1608575"/>
            <a:ext cx="247802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2" name="Column Divider 2" descr="Column Divider">
            <a:extLst>
              <a:ext uri="{FF2B5EF4-FFF2-40B4-BE49-F238E27FC236}">
                <a16:creationId xmlns:a16="http://schemas.microsoft.com/office/drawing/2014/main" id="{43000B2C-7C76-4F07-AF50-5F3019C384BC}"/>
              </a:ext>
            </a:extLst>
          </p:cNvPr>
          <p:cNvCxnSpPr>
            <a:cxnSpLocks/>
          </p:cNvCxnSpPr>
          <p:nvPr userDrawn="1"/>
        </p:nvCxnSpPr>
        <p:spPr>
          <a:xfrm>
            <a:off x="6107576" y="1609209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470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3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35127" y="1608575"/>
            <a:ext cx="247802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9" name="Column Divider 3" descr="Column Divider">
            <a:extLst>
              <a:ext uri="{FF2B5EF4-FFF2-40B4-BE49-F238E27FC236}">
                <a16:creationId xmlns:a16="http://schemas.microsoft.com/office/drawing/2014/main" id="{0379F816-270D-4D0F-8838-510AA3E97C28}"/>
              </a:ext>
            </a:extLst>
          </p:cNvPr>
          <p:cNvCxnSpPr>
            <a:cxnSpLocks/>
          </p:cNvCxnSpPr>
          <p:nvPr userDrawn="1"/>
        </p:nvCxnSpPr>
        <p:spPr>
          <a:xfrm>
            <a:off x="8840702" y="1609209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470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4">
            <a:extLst>
              <a:ext uri="{FF2B5EF4-FFF2-40B4-BE49-F238E27FC236}">
                <a16:creationId xmlns:a16="http://schemas.microsoft.com/office/drawing/2014/main" id="{4FB98D34-E09D-43FC-9515-8F7C37635BF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968254" y="1608575"/>
            <a:ext cx="247802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A814CE-3331-469B-8BE8-853F42A034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F26386-047A-407D-BEE4-BF9BC2C4C09F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A8344-82CB-496F-8690-72CF339725D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EBA4F-FCB4-4B89-BEA0-1B33D86D6DE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21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 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loud">
            <a:extLst>
              <a:ext uri="{FF2B5EF4-FFF2-40B4-BE49-F238E27FC236}">
                <a16:creationId xmlns:a16="http://schemas.microsoft.com/office/drawing/2014/main" id="{DE68A64E-9177-1E41-B02B-9C94A30A0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9725"/>
            <a:ext cx="2478024" cy="45069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3373924" y="1609667"/>
            <a:ext cx="0" cy="4508050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03061" y="1609725"/>
            <a:ext cx="2478024" cy="45069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cxnSp>
        <p:nvCxnSpPr>
          <p:cNvPr id="23" name="Column Divider 2" descr="Column Divider">
            <a:extLst>
              <a:ext uri="{FF2B5EF4-FFF2-40B4-BE49-F238E27FC236}">
                <a16:creationId xmlns:a16="http://schemas.microsoft.com/office/drawing/2014/main" id="{A70D9BB7-9BB9-40BD-84D2-8EE238E044D3}"/>
              </a:ext>
            </a:extLst>
          </p:cNvPr>
          <p:cNvCxnSpPr>
            <a:cxnSpLocks/>
          </p:cNvCxnSpPr>
          <p:nvPr userDrawn="1"/>
        </p:nvCxnSpPr>
        <p:spPr>
          <a:xfrm>
            <a:off x="6110222" y="1609667"/>
            <a:ext cx="0" cy="4508050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3">
            <a:extLst>
              <a:ext uri="{FF2B5EF4-FFF2-40B4-BE49-F238E27FC236}">
                <a16:creationId xmlns:a16="http://schemas.microsoft.com/office/drawing/2014/main" id="{58EF7396-F6CE-404A-B85F-455D3F5341A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39359" y="1609725"/>
            <a:ext cx="2478024" cy="45069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25" name="Column Divider 3" descr="Column Divider">
            <a:extLst>
              <a:ext uri="{FF2B5EF4-FFF2-40B4-BE49-F238E27FC236}">
                <a16:creationId xmlns:a16="http://schemas.microsoft.com/office/drawing/2014/main" id="{BE2D13B4-3BF3-4416-B638-87C59A2973BB}"/>
              </a:ext>
            </a:extLst>
          </p:cNvPr>
          <p:cNvCxnSpPr>
            <a:cxnSpLocks/>
          </p:cNvCxnSpPr>
          <p:nvPr userDrawn="1"/>
        </p:nvCxnSpPr>
        <p:spPr>
          <a:xfrm>
            <a:off x="8846520" y="1609667"/>
            <a:ext cx="0" cy="4508050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4">
            <a:extLst>
              <a:ext uri="{FF2B5EF4-FFF2-40B4-BE49-F238E27FC236}">
                <a16:creationId xmlns:a16="http://schemas.microsoft.com/office/drawing/2014/main" id="{687CB06A-9B62-47DB-BA7A-177E12DFB17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975659" y="1609725"/>
            <a:ext cx="2478024" cy="45069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191157-EC2D-4417-9959-2EA7D1DAFF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388CBD-B05C-4885-A081-172C87DCAD8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E56F53-8C5C-4F85-9969-353868B64B2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89360B9-A253-468B-B3D3-70CC43B0746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06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/Subtitle 4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loud">
            <a:extLst>
              <a:ext uri="{FF2B5EF4-FFF2-40B4-BE49-F238E27FC236}">
                <a16:creationId xmlns:a16="http://schemas.microsoft.com/office/drawing/2014/main" id="{6F66DACA-117A-D443-A12C-B547719EC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9726"/>
            <a:ext cx="247802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3373924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03061" y="1609726"/>
            <a:ext cx="247802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cxnSp>
        <p:nvCxnSpPr>
          <p:cNvPr id="23" name="Column Divider 2" descr="Column Divider">
            <a:extLst>
              <a:ext uri="{FF2B5EF4-FFF2-40B4-BE49-F238E27FC236}">
                <a16:creationId xmlns:a16="http://schemas.microsoft.com/office/drawing/2014/main" id="{A70D9BB7-9BB9-40BD-84D2-8EE238E044D3}"/>
              </a:ext>
            </a:extLst>
          </p:cNvPr>
          <p:cNvCxnSpPr>
            <a:cxnSpLocks/>
          </p:cNvCxnSpPr>
          <p:nvPr userDrawn="1"/>
        </p:nvCxnSpPr>
        <p:spPr>
          <a:xfrm>
            <a:off x="6110222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3">
            <a:extLst>
              <a:ext uri="{FF2B5EF4-FFF2-40B4-BE49-F238E27FC236}">
                <a16:creationId xmlns:a16="http://schemas.microsoft.com/office/drawing/2014/main" id="{58EF7396-F6CE-404A-B85F-455D3F5341A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39359" y="1609726"/>
            <a:ext cx="247802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25" name="Column Divider 3" descr="Column Divider">
            <a:extLst>
              <a:ext uri="{FF2B5EF4-FFF2-40B4-BE49-F238E27FC236}">
                <a16:creationId xmlns:a16="http://schemas.microsoft.com/office/drawing/2014/main" id="{BE2D13B4-3BF3-4416-B638-87C59A2973BB}"/>
              </a:ext>
            </a:extLst>
          </p:cNvPr>
          <p:cNvCxnSpPr>
            <a:cxnSpLocks/>
          </p:cNvCxnSpPr>
          <p:nvPr userDrawn="1"/>
        </p:nvCxnSpPr>
        <p:spPr>
          <a:xfrm>
            <a:off x="8846520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4">
            <a:extLst>
              <a:ext uri="{FF2B5EF4-FFF2-40B4-BE49-F238E27FC236}">
                <a16:creationId xmlns:a16="http://schemas.microsoft.com/office/drawing/2014/main" id="{687CB06A-9B62-47DB-BA7A-177E12DFB17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975659" y="1609726"/>
            <a:ext cx="247802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467A894-8EF4-484B-BF49-DF2E9F970D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422C40-A387-420C-B07A-9F6BE08313A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550E71C-CB99-4BD4-8252-ED7D062329F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D33CF2B-9E35-4547-8232-5DE4CC57C30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601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Quad Infograph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loud">
            <a:extLst>
              <a:ext uri="{FF2B5EF4-FFF2-40B4-BE49-F238E27FC236}">
                <a16:creationId xmlns:a16="http://schemas.microsoft.com/office/drawing/2014/main" id="{A646CDE3-61DE-5F4A-A6EA-E5FECEFF0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33" name="Picture Placeholder 1">
            <a:extLst>
              <a:ext uri="{FF2B5EF4-FFF2-40B4-BE49-F238E27FC236}">
                <a16:creationId xmlns:a16="http://schemas.microsoft.com/office/drawing/2014/main" id="{DC7ED535-9B24-2444-9E27-765F743C79F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8875" y="1609209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5" name="Text Field 1">
            <a:extLst>
              <a:ext uri="{FF2B5EF4-FFF2-40B4-BE49-F238E27FC236}">
                <a16:creationId xmlns:a16="http://schemas.microsoft.com/office/drawing/2014/main" id="{C023883C-5CAF-9849-B009-1426F3585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35245" y="1609209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422BC426-FCDB-1347-93C5-E0102AEBC39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6350303" y="1609209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1" name="Text Field 2">
            <a:extLst>
              <a:ext uri="{FF2B5EF4-FFF2-40B4-BE49-F238E27FC236}">
                <a16:creationId xmlns:a16="http://schemas.microsoft.com/office/drawing/2014/main" id="{0EDDA99D-1B70-A347-9716-4968C6A671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24823" y="1609209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B5E51CE6-D9C1-DD40-936F-2F700452F826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768875" y="4240646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9" name="Text Field 3">
            <a:extLst>
              <a:ext uri="{FF2B5EF4-FFF2-40B4-BE49-F238E27FC236}">
                <a16:creationId xmlns:a16="http://schemas.microsoft.com/office/drawing/2014/main" id="{031D2CD6-C0D8-8147-83B7-2E2A8E8722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35245" y="4240646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6" name="Picture Placeholder 4">
            <a:extLst>
              <a:ext uri="{FF2B5EF4-FFF2-40B4-BE49-F238E27FC236}">
                <a16:creationId xmlns:a16="http://schemas.microsoft.com/office/drawing/2014/main" id="{E401E47D-2565-384E-8A5E-2C02D2EAAAAB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50303" y="4240646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2" name="Text Field 4">
            <a:extLst>
              <a:ext uri="{FF2B5EF4-FFF2-40B4-BE49-F238E27FC236}">
                <a16:creationId xmlns:a16="http://schemas.microsoft.com/office/drawing/2014/main" id="{41923FF5-9A13-1F4B-89D9-62FE2B43835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24823" y="4240646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EED3DC-3691-46BD-9B48-E2C270C741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E0263-5FD6-4DE6-B9D0-79EF81804AF3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6C050F-728D-4BEF-B207-F42452F3527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46726-6BED-4C16-B2F2-97FDB0765DB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327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loud">
            <a:extLst>
              <a:ext uri="{FF2B5EF4-FFF2-40B4-BE49-F238E27FC236}">
                <a16:creationId xmlns:a16="http://schemas.microsoft.com/office/drawing/2014/main" id="{14698CB0-77BC-6148-8112-EFC83C0F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A30E9B-4EB7-4882-9E42-67210E9CC0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71525" y="1600200"/>
            <a:ext cx="10677525" cy="450799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5CB6F3B-CCE4-4193-8EAA-C4A6D27C7D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31DBF8-F618-4198-88BA-FD1569B2979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8AA26E-E9A4-4CE1-9157-28062D2322E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3DA01-00EF-4B14-8325-24C1135260F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56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 Quad Infograph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loud">
            <a:extLst>
              <a:ext uri="{FF2B5EF4-FFF2-40B4-BE49-F238E27FC236}">
                <a16:creationId xmlns:a16="http://schemas.microsoft.com/office/drawing/2014/main" id="{307F0167-116B-4B46-AC07-0CF33541B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33" name="Picture Placeholder 1">
            <a:extLst>
              <a:ext uri="{FF2B5EF4-FFF2-40B4-BE49-F238E27FC236}">
                <a16:creationId xmlns:a16="http://schemas.microsoft.com/office/drawing/2014/main" id="{DC7ED535-9B24-2444-9E27-765F743C79F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8875" y="1609209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5" name="Text Field 1">
            <a:extLst>
              <a:ext uri="{FF2B5EF4-FFF2-40B4-BE49-F238E27FC236}">
                <a16:creationId xmlns:a16="http://schemas.microsoft.com/office/drawing/2014/main" id="{C023883C-5CAF-9849-B009-1426F3585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35245" y="1609209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422BC426-FCDB-1347-93C5-E0102AEBC39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6350303" y="1609209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1" name="Text Field 2">
            <a:extLst>
              <a:ext uri="{FF2B5EF4-FFF2-40B4-BE49-F238E27FC236}">
                <a16:creationId xmlns:a16="http://schemas.microsoft.com/office/drawing/2014/main" id="{0EDDA99D-1B70-A347-9716-4968C6A671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24823" y="1609209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B5E51CE6-D9C1-DD40-936F-2F700452F826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768875" y="4240646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9" name="Text Field 3">
            <a:extLst>
              <a:ext uri="{FF2B5EF4-FFF2-40B4-BE49-F238E27FC236}">
                <a16:creationId xmlns:a16="http://schemas.microsoft.com/office/drawing/2014/main" id="{031D2CD6-C0D8-8147-83B7-2E2A8E8722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35245" y="4240646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6" name="Picture Placeholder 4">
            <a:extLst>
              <a:ext uri="{FF2B5EF4-FFF2-40B4-BE49-F238E27FC236}">
                <a16:creationId xmlns:a16="http://schemas.microsoft.com/office/drawing/2014/main" id="{E401E47D-2565-384E-8A5E-2C02D2EAAAAB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50303" y="4240646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2" name="Text Field 4">
            <a:extLst>
              <a:ext uri="{FF2B5EF4-FFF2-40B4-BE49-F238E27FC236}">
                <a16:creationId xmlns:a16="http://schemas.microsoft.com/office/drawing/2014/main" id="{41923FF5-9A13-1F4B-89D9-62FE2B43835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24823" y="4240646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83207C4-681D-4388-B80E-EE2FA349AF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3EB1D7-DB39-4B87-83A2-C41A68F7435E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D1DB1E-E699-4B1A-BFD3-5F9D0BCDB864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2DF93-F6AF-4392-A308-BFC8349686D0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803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Numbered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loud">
            <a:extLst>
              <a:ext uri="{FF2B5EF4-FFF2-40B4-BE49-F238E27FC236}">
                <a16:creationId xmlns:a16="http://schemas.microsoft.com/office/drawing/2014/main" id="{3CFD71AD-DED9-6542-9425-0CD364D04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2282" y="4403039"/>
            <a:ext cx="6133750" cy="16950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CCDE9-9415-4B6A-88C5-02BDAA76AAC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62000" y="1609724"/>
            <a:ext cx="10687050" cy="4505325"/>
          </a:xfrm>
          <a:noFill/>
        </p:spPr>
        <p:txBody>
          <a:bodyPr vert="horz" lIns="0" tIns="0" rIns="0" bIns="0" rtlCol="0">
            <a:noAutofit/>
          </a:bodyPr>
          <a:lstStyle>
            <a:lvl1pPr marL="365125" indent="-365125">
              <a:buClr>
                <a:schemeClr val="accent5"/>
              </a:buClr>
              <a:buFont typeface="+mj-lt"/>
              <a:buAutoNum type="arabicPeriod"/>
              <a:defRPr lang="en-US" dirty="0"/>
            </a:lvl1pPr>
            <a:lvl2pPr marL="548640">
              <a:defRPr lang="en-US" dirty="0"/>
            </a:lvl2pPr>
            <a:lvl3pPr marL="731520">
              <a:defRPr lang="en-US" dirty="0"/>
            </a:lvl3pPr>
            <a:lvl4pPr marL="914400">
              <a:defRPr lang="en-US" dirty="0"/>
            </a:lvl4pPr>
            <a:lvl5pPr marL="1097280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C807732-3520-4DBF-9B75-86BA2E562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F46362-5F33-4F04-9B32-535D333E29C7}"/>
              </a:ext>
            </a:extLst>
          </p:cNvPr>
          <p:cNvSpPr>
            <a:spLocks noGrp="1"/>
          </p:cNvSpPr>
          <p:nvPr>
            <p:ph type="dt" sz="half" idx="45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61260-593D-4AD6-A0E4-834F8BAAC63D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71F68-88E7-48F0-B084-32D91B0A0BEB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37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Numbered Outli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loud">
            <a:extLst>
              <a:ext uri="{FF2B5EF4-FFF2-40B4-BE49-F238E27FC236}">
                <a16:creationId xmlns:a16="http://schemas.microsoft.com/office/drawing/2014/main" id="{EFF16796-4E17-4FE8-979C-14D9493536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2283" y="4403039"/>
            <a:ext cx="6133748" cy="16950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CCDE9-9415-4B6A-88C5-02BDAA76AAC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62000" y="1609724"/>
            <a:ext cx="10687050" cy="4505325"/>
          </a:xfrm>
          <a:noFill/>
        </p:spPr>
        <p:txBody>
          <a:bodyPr vert="horz" lIns="0" tIns="0" rIns="0" bIns="0" rtlCol="0">
            <a:noAutofit/>
          </a:bodyPr>
          <a:lstStyle>
            <a:lvl1pPr marL="0" indent="-365760">
              <a:buClr>
                <a:schemeClr val="accent6"/>
              </a:buClr>
              <a:buFont typeface="+mj-lt"/>
              <a:buAutoNum type="arabicPeriod"/>
              <a:defRPr lang="en-US" dirty="0">
                <a:solidFill>
                  <a:schemeClr val="bg1"/>
                </a:solidFill>
              </a:defRPr>
            </a:lvl1pPr>
            <a:lvl2pPr marL="548640">
              <a:defRPr lang="en-US" dirty="0">
                <a:solidFill>
                  <a:schemeClr val="bg1"/>
                </a:solidFill>
              </a:defRPr>
            </a:lvl2pPr>
            <a:lvl3pPr marL="731520">
              <a:defRPr lang="en-US" dirty="0">
                <a:solidFill>
                  <a:schemeClr val="bg1"/>
                </a:solidFill>
              </a:defRPr>
            </a:lvl3pPr>
            <a:lvl4pPr marL="914400">
              <a:defRPr lang="en-US" dirty="0">
                <a:solidFill>
                  <a:schemeClr val="bg1"/>
                </a:solidFill>
              </a:defRPr>
            </a:lvl4pPr>
            <a:lvl5pPr marL="1097280"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C807732-3520-4DBF-9B75-86BA2E562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F46362-5F33-4F04-9B32-535D333E29C7}"/>
              </a:ext>
            </a:extLst>
          </p:cNvPr>
          <p:cNvSpPr>
            <a:spLocks noGrp="1"/>
          </p:cNvSpPr>
          <p:nvPr>
            <p:ph type="dt" sz="half" idx="45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61260-593D-4AD6-A0E4-834F8BAAC63D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71F68-88E7-48F0-B084-32D91B0A0BEB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18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Numbered Outline 2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loud">
            <a:extLst>
              <a:ext uri="{FF2B5EF4-FFF2-40B4-BE49-F238E27FC236}">
                <a16:creationId xmlns:a16="http://schemas.microsoft.com/office/drawing/2014/main" id="{3CFD71AD-DED9-6542-9425-0CD364D04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2282" y="4403039"/>
            <a:ext cx="6133750" cy="16950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CCDE9-9415-4B6A-88C5-02BDAA76AAC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62000" y="1609724"/>
            <a:ext cx="5084064" cy="4505325"/>
          </a:xfrm>
          <a:noFill/>
        </p:spPr>
        <p:txBody>
          <a:bodyPr vert="horz" lIns="0" tIns="0" rIns="0" bIns="0" rtlCol="0">
            <a:noAutofit/>
          </a:bodyPr>
          <a:lstStyle>
            <a:lvl1pPr marL="365125" indent="-365125">
              <a:buClr>
                <a:schemeClr val="accent5"/>
              </a:buClr>
              <a:buFont typeface="+mj-lt"/>
              <a:buAutoNum type="arabicPeriod"/>
              <a:defRPr lang="en-US" dirty="0"/>
            </a:lvl1pPr>
            <a:lvl2pPr marL="548640">
              <a:defRPr lang="en-US" dirty="0"/>
            </a:lvl2pPr>
            <a:lvl3pPr marL="731520">
              <a:defRPr lang="en-US" dirty="0"/>
            </a:lvl3pPr>
            <a:lvl4pPr marL="914400">
              <a:defRPr lang="en-US" dirty="0"/>
            </a:lvl4pPr>
            <a:lvl5pPr marL="1097280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C807732-3520-4DBF-9B75-86BA2E562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F46362-5F33-4F04-9B32-535D333E29C7}"/>
              </a:ext>
            </a:extLst>
          </p:cNvPr>
          <p:cNvSpPr>
            <a:spLocks noGrp="1"/>
          </p:cNvSpPr>
          <p:nvPr>
            <p:ph type="dt" sz="half" idx="45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61260-593D-4AD6-A0E4-834F8BAAC63D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71F68-88E7-48F0-B084-32D91B0A0BEB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3AB42C3-C7C2-47CD-8E87-C5D5963E7A0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364986" y="1609724"/>
            <a:ext cx="5084064" cy="4505325"/>
          </a:xfrm>
          <a:noFill/>
        </p:spPr>
        <p:txBody>
          <a:bodyPr vert="horz" lIns="0" tIns="0" rIns="0" bIns="0" rtlCol="0">
            <a:noAutofit/>
          </a:bodyPr>
          <a:lstStyle>
            <a:lvl1pPr marL="365125" indent="-365125">
              <a:buClr>
                <a:schemeClr val="accent5"/>
              </a:buClr>
              <a:buFont typeface="+mj-lt"/>
              <a:buAutoNum type="arabicPeriod"/>
              <a:defRPr lang="en-US" dirty="0"/>
            </a:lvl1pPr>
            <a:lvl2pPr marL="548640">
              <a:defRPr lang="en-US" dirty="0"/>
            </a:lvl2pPr>
            <a:lvl3pPr marL="731520">
              <a:defRPr lang="en-US" dirty="0"/>
            </a:lvl3pPr>
            <a:lvl4pPr marL="914400">
              <a:defRPr lang="en-US" dirty="0"/>
            </a:lvl4pPr>
            <a:lvl5pPr marL="1097280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59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Numbered Outline 2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loud">
            <a:extLst>
              <a:ext uri="{FF2B5EF4-FFF2-40B4-BE49-F238E27FC236}">
                <a16:creationId xmlns:a16="http://schemas.microsoft.com/office/drawing/2014/main" id="{EFF16796-4E17-4FE8-979C-14D9493536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2283" y="4403039"/>
            <a:ext cx="6133748" cy="16950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CCDE9-9415-4B6A-88C5-02BDAA76AAC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62000" y="1609724"/>
            <a:ext cx="5084064" cy="4505325"/>
          </a:xfrm>
          <a:noFill/>
        </p:spPr>
        <p:txBody>
          <a:bodyPr vert="horz" lIns="0" tIns="0" rIns="0" bIns="0" rtlCol="0">
            <a:noAutofit/>
          </a:bodyPr>
          <a:lstStyle>
            <a:lvl1pPr marL="0" indent="-365760">
              <a:buClr>
                <a:schemeClr val="accent6"/>
              </a:buClr>
              <a:buFont typeface="+mj-lt"/>
              <a:buAutoNum type="arabicPeriod"/>
              <a:defRPr lang="en-US" dirty="0">
                <a:solidFill>
                  <a:schemeClr val="bg1"/>
                </a:solidFill>
              </a:defRPr>
            </a:lvl1pPr>
            <a:lvl2pPr marL="548640">
              <a:defRPr lang="en-US" dirty="0">
                <a:solidFill>
                  <a:schemeClr val="bg1"/>
                </a:solidFill>
              </a:defRPr>
            </a:lvl2pPr>
            <a:lvl3pPr marL="731520">
              <a:defRPr lang="en-US" dirty="0">
                <a:solidFill>
                  <a:schemeClr val="bg1"/>
                </a:solidFill>
              </a:defRPr>
            </a:lvl3pPr>
            <a:lvl4pPr marL="914400">
              <a:defRPr lang="en-US" dirty="0">
                <a:solidFill>
                  <a:schemeClr val="bg1"/>
                </a:solidFill>
              </a:defRPr>
            </a:lvl4pPr>
            <a:lvl5pPr marL="1097280"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C807732-3520-4DBF-9B75-86BA2E562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F46362-5F33-4F04-9B32-535D333E29C7}"/>
              </a:ext>
            </a:extLst>
          </p:cNvPr>
          <p:cNvSpPr>
            <a:spLocks noGrp="1"/>
          </p:cNvSpPr>
          <p:nvPr>
            <p:ph type="dt" sz="half" idx="45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61260-593D-4AD6-A0E4-834F8BAAC63D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71F68-88E7-48F0-B084-32D91B0A0BEB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5B0AED4-660C-4741-9A22-50FB3CA4ABA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366095" y="1609724"/>
            <a:ext cx="5084064" cy="4505325"/>
          </a:xfrm>
          <a:noFill/>
        </p:spPr>
        <p:txBody>
          <a:bodyPr vert="horz" lIns="0" tIns="0" rIns="0" bIns="0" rtlCol="0">
            <a:noAutofit/>
          </a:bodyPr>
          <a:lstStyle>
            <a:lvl1pPr marL="0" indent="-365760">
              <a:buClr>
                <a:schemeClr val="accent6"/>
              </a:buClr>
              <a:buFont typeface="+mj-lt"/>
              <a:buAutoNum type="arabicPeriod"/>
              <a:defRPr lang="en-US" dirty="0">
                <a:solidFill>
                  <a:schemeClr val="bg1"/>
                </a:solidFill>
              </a:defRPr>
            </a:lvl1pPr>
            <a:lvl2pPr marL="548640">
              <a:defRPr lang="en-US" dirty="0">
                <a:solidFill>
                  <a:schemeClr val="bg1"/>
                </a:solidFill>
              </a:defRPr>
            </a:lvl2pPr>
            <a:lvl3pPr marL="731520">
              <a:defRPr lang="en-US" dirty="0">
                <a:solidFill>
                  <a:schemeClr val="bg1"/>
                </a:solidFill>
              </a:defRPr>
            </a:lvl3pPr>
            <a:lvl4pPr marL="914400">
              <a:defRPr lang="en-US" dirty="0">
                <a:solidFill>
                  <a:schemeClr val="bg1"/>
                </a:solidFill>
              </a:defRPr>
            </a:lvl4pPr>
            <a:lvl5pPr marL="1097280"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6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 Quad Infograph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loud">
            <a:extLst>
              <a:ext uri="{FF2B5EF4-FFF2-40B4-BE49-F238E27FC236}">
                <a16:creationId xmlns:a16="http://schemas.microsoft.com/office/drawing/2014/main" id="{2836A0A9-B46B-8E44-BD88-E6FFEC5F94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22" name="Subtitle">
            <a:extLst>
              <a:ext uri="{FF2B5EF4-FFF2-40B4-BE49-F238E27FC236}">
                <a16:creationId xmlns:a16="http://schemas.microsoft.com/office/drawing/2014/main" id="{F8627394-C302-DF4A-A2CC-76DC053BE2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3" name="Picture Placeholder 1">
            <a:extLst>
              <a:ext uri="{FF2B5EF4-FFF2-40B4-BE49-F238E27FC236}">
                <a16:creationId xmlns:a16="http://schemas.microsoft.com/office/drawing/2014/main" id="{DC7ED535-9B24-2444-9E27-765F743C79F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763" y="1609725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5" name="Text Field 1">
            <a:extLst>
              <a:ext uri="{FF2B5EF4-FFF2-40B4-BE49-F238E27FC236}">
                <a16:creationId xmlns:a16="http://schemas.microsoft.com/office/drawing/2014/main" id="{C023883C-5CAF-9849-B009-1426F3585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35245" y="1609725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422BC426-FCDB-1347-93C5-E0102AEBC39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6350303" y="1609725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1" name="Text Field 2">
            <a:extLst>
              <a:ext uri="{FF2B5EF4-FFF2-40B4-BE49-F238E27FC236}">
                <a16:creationId xmlns:a16="http://schemas.microsoft.com/office/drawing/2014/main" id="{0EDDA99D-1B70-A347-9716-4968C6A671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24823" y="1609725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B5E51CE6-D9C1-DD40-936F-2F700452F826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766763" y="4241162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9" name="Text Field 3">
            <a:extLst>
              <a:ext uri="{FF2B5EF4-FFF2-40B4-BE49-F238E27FC236}">
                <a16:creationId xmlns:a16="http://schemas.microsoft.com/office/drawing/2014/main" id="{031D2CD6-C0D8-8147-83B7-2E2A8E8722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35245" y="4241162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6" name="Picture Placeholder 4">
            <a:extLst>
              <a:ext uri="{FF2B5EF4-FFF2-40B4-BE49-F238E27FC236}">
                <a16:creationId xmlns:a16="http://schemas.microsoft.com/office/drawing/2014/main" id="{E401E47D-2565-384E-8A5E-2C02D2EAAAAB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50303" y="4241162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2" name="Text Field 4">
            <a:extLst>
              <a:ext uri="{FF2B5EF4-FFF2-40B4-BE49-F238E27FC236}">
                <a16:creationId xmlns:a16="http://schemas.microsoft.com/office/drawing/2014/main" id="{41923FF5-9A13-1F4B-89D9-62FE2B43835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24823" y="4241162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56FC21-9E73-4F6F-9512-715B2F6AE7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A4CAAD-4985-4FFF-BE24-1873DC385CA6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6AD3B-D115-41B9-A024-91B560E170AD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57306-2538-4D77-8134-400C30C727E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46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/Subtitle Quad Infograph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loud">
            <a:extLst>
              <a:ext uri="{FF2B5EF4-FFF2-40B4-BE49-F238E27FC236}">
                <a16:creationId xmlns:a16="http://schemas.microsoft.com/office/drawing/2014/main" id="{A59691D8-12D1-8E4C-8346-D9FD6743C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22" name="Subtitle">
            <a:extLst>
              <a:ext uri="{FF2B5EF4-FFF2-40B4-BE49-F238E27FC236}">
                <a16:creationId xmlns:a16="http://schemas.microsoft.com/office/drawing/2014/main" id="{F8627394-C302-DF4A-A2CC-76DC053BE2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3" name="Picture Placeholder 1">
            <a:extLst>
              <a:ext uri="{FF2B5EF4-FFF2-40B4-BE49-F238E27FC236}">
                <a16:creationId xmlns:a16="http://schemas.microsoft.com/office/drawing/2014/main" id="{DC7ED535-9B24-2444-9E27-765F743C79F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763" y="1609725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5" name="Text Field 1">
            <a:extLst>
              <a:ext uri="{FF2B5EF4-FFF2-40B4-BE49-F238E27FC236}">
                <a16:creationId xmlns:a16="http://schemas.microsoft.com/office/drawing/2014/main" id="{C023883C-5CAF-9849-B009-1426F3585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35245" y="1609725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422BC426-FCDB-1347-93C5-E0102AEBC39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6350303" y="1609725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1" name="Text Field 2">
            <a:extLst>
              <a:ext uri="{FF2B5EF4-FFF2-40B4-BE49-F238E27FC236}">
                <a16:creationId xmlns:a16="http://schemas.microsoft.com/office/drawing/2014/main" id="{0EDDA99D-1B70-A347-9716-4968C6A671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24823" y="1609725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B5E51CE6-D9C1-DD40-936F-2F700452F826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766763" y="4241162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9" name="Text Field 3">
            <a:extLst>
              <a:ext uri="{FF2B5EF4-FFF2-40B4-BE49-F238E27FC236}">
                <a16:creationId xmlns:a16="http://schemas.microsoft.com/office/drawing/2014/main" id="{031D2CD6-C0D8-8147-83B7-2E2A8E8722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35245" y="4241162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6" name="Picture Placeholder 4">
            <a:extLst>
              <a:ext uri="{FF2B5EF4-FFF2-40B4-BE49-F238E27FC236}">
                <a16:creationId xmlns:a16="http://schemas.microsoft.com/office/drawing/2014/main" id="{E401E47D-2565-384E-8A5E-2C02D2EAAAAB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50303" y="4241162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2" name="Text Field 4">
            <a:extLst>
              <a:ext uri="{FF2B5EF4-FFF2-40B4-BE49-F238E27FC236}">
                <a16:creationId xmlns:a16="http://schemas.microsoft.com/office/drawing/2014/main" id="{41923FF5-9A13-1F4B-89D9-62FE2B43835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24823" y="4241162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F5A0DB-77B7-43EC-848A-C3EEA5F4DC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2928A2-36B1-4B61-82B8-0724A988B968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365B2-9A7D-4291-A052-A65B0C767BBE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1CBF8-87F2-4E8D-9C05-48F5D29D5D7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348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loud">
            <a:extLst>
              <a:ext uri="{FF2B5EF4-FFF2-40B4-BE49-F238E27FC236}">
                <a16:creationId xmlns:a16="http://schemas.microsoft.com/office/drawing/2014/main" id="{8BD8F955-3E3E-4E6E-A650-C4E0C8049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pic>
        <p:nvPicPr>
          <p:cNvPr id="6" name="OTag">
            <a:extLst>
              <a:ext uri="{FF2B5EF4-FFF2-40B4-BE49-F238E27FC236}">
                <a16:creationId xmlns:a16="http://schemas.microsoft.com/office/drawing/2014/main" id="{0F682282-A332-4D5C-89F4-38480EC33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10" name="OTag">
            <a:extLst>
              <a:ext uri="{FF2B5EF4-FFF2-40B4-BE49-F238E27FC236}">
                <a16:creationId xmlns:a16="http://schemas.microsoft.com/office/drawing/2014/main" id="{00F1077A-D301-437A-8CE7-A0EA6CDEC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E29D2F-E9BE-442D-8048-30D82B0FA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49E66D-873C-4E3D-B665-952DA3AD6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2D4C26-D77F-4F76-BA95-32055FEC6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49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Tag">
            <a:extLst>
              <a:ext uri="{FF2B5EF4-FFF2-40B4-BE49-F238E27FC236}">
                <a16:creationId xmlns:a16="http://schemas.microsoft.com/office/drawing/2014/main" id="{1CFFF60E-C73F-41DD-B4B9-8792F4C0D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11" name="Cloud">
            <a:extLst>
              <a:ext uri="{FF2B5EF4-FFF2-40B4-BE49-F238E27FC236}">
                <a16:creationId xmlns:a16="http://schemas.microsoft.com/office/drawing/2014/main" id="{A2A0E6A0-6580-9B4E-8437-9949DBFBF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ECACB-46C4-4A42-8159-4ABC00F85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AED7B6-E930-4B73-845F-99262175E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691DFD-B788-4684-96F9-4DD21020B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762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loud">
            <a:extLst>
              <a:ext uri="{FF2B5EF4-FFF2-40B4-BE49-F238E27FC236}">
                <a16:creationId xmlns:a16="http://schemas.microsoft.com/office/drawing/2014/main" id="{A52109B5-4152-894B-9BF6-17B5458CC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5090641-BB3E-479D-A754-1B2B6F37AE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53D77D-CD9E-445C-8F26-904F65B51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AEFA0-C12C-4365-A532-D29F81954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038FD-33E0-4C25-AC00-13FEB177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17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 1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loud">
            <a:extLst>
              <a:ext uri="{FF2B5EF4-FFF2-40B4-BE49-F238E27FC236}">
                <a16:creationId xmlns:a16="http://schemas.microsoft.com/office/drawing/2014/main" id="{6D6FFA39-C5A8-964A-B2FE-D6F8EB7EB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DE7315-8D61-4C6A-B9C0-F07567A04CC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71525" y="1600200"/>
            <a:ext cx="10671175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97CAD67-FAD1-46CA-BDA2-0A0141647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3D7001-FB5A-4601-97ED-F7B118AEEF1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8561F1-3666-4956-BFDC-75350F74460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1022C-732A-4A28-8D73-4FE28C0CA3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422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loud">
            <a:extLst>
              <a:ext uri="{FF2B5EF4-FFF2-40B4-BE49-F238E27FC236}">
                <a16:creationId xmlns:a16="http://schemas.microsoft.com/office/drawing/2014/main" id="{05859F96-E4B3-8747-B027-10CA6EDB3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495A570-6FAE-4393-89B0-E6BA7AC6B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92EEA-DB03-4E8E-B6AB-1122F317F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B5D96-D6C9-4E8C-9D41-A28C7CED9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0D253-6DDA-4486-89F6-5D5732868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698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loud">
            <a:extLst>
              <a:ext uri="{FF2B5EF4-FFF2-40B4-BE49-F238E27FC236}">
                <a16:creationId xmlns:a16="http://schemas.microsoft.com/office/drawing/2014/main" id="{EE127CFA-8D5C-584E-9C61-6685B547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15" name="Subtitle">
            <a:extLst>
              <a:ext uri="{FF2B5EF4-FFF2-40B4-BE49-F238E27FC236}">
                <a16:creationId xmlns:a16="http://schemas.microsoft.com/office/drawing/2014/main" id="{FC0004EB-159B-A345-859C-0E83416ED9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024235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6A8D35-C90D-428D-8E15-6F958679D9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526A55-50C7-43D1-9A4E-DE6E3157868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ED885-1287-4046-BFFE-E5DEC702C7A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C1380-E61D-4D70-B7A9-EA2CA56D144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22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/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loud">
            <a:extLst>
              <a:ext uri="{FF2B5EF4-FFF2-40B4-BE49-F238E27FC236}">
                <a16:creationId xmlns:a16="http://schemas.microsoft.com/office/drawing/2014/main" id="{93BCC98D-F462-9844-9660-2EA01F13E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15" name="Subtitle">
            <a:extLst>
              <a:ext uri="{FF2B5EF4-FFF2-40B4-BE49-F238E27FC236}">
                <a16:creationId xmlns:a16="http://schemas.microsoft.com/office/drawing/2014/main" id="{FC0004EB-159B-A345-859C-0E83416ED9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71FF06-338B-46FE-B4FE-F72B7ABAE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59E3D4-8DE9-4EE7-AF46-396CA0361B3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ABD9F-CF7B-4739-A09B-21C74EE3D7D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326A2-CE99-456C-A450-2DC676458CD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522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Met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90C14E-647D-DE45-A3FE-3E841253B4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7" r="-1"/>
          <a:stretch/>
        </p:blipFill>
        <p:spPr>
          <a:xfrm>
            <a:off x="6095574" y="0"/>
            <a:ext cx="6096425" cy="6858000"/>
          </a:xfrm>
          <a:prstGeom prst="rect">
            <a:avLst/>
          </a:prstGeom>
        </p:spPr>
      </p:pic>
      <p:pic>
        <p:nvPicPr>
          <p:cNvPr id="23" name="OTag">
            <a:extLst>
              <a:ext uri="{FF2B5EF4-FFF2-40B4-BE49-F238E27FC236}">
                <a16:creationId xmlns:a16="http://schemas.microsoft.com/office/drawing/2014/main" id="{000C5F04-372F-427E-81C5-11434B356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217" y="6355080"/>
            <a:ext cx="502920" cy="502920"/>
          </a:xfrm>
          <a:prstGeom prst="rect">
            <a:avLst/>
          </a:prstGeom>
        </p:spPr>
      </p:pic>
      <p:sp>
        <p:nvSpPr>
          <p:cNvPr id="4" name="Content">
            <a:extLst>
              <a:ext uri="{FF2B5EF4-FFF2-40B4-BE49-F238E27FC236}">
                <a16:creationId xmlns:a16="http://schemas.microsoft.com/office/drawing/2014/main" id="{6FFB33C6-31EA-4D15-AC3F-377D699FA84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5225" y="4649788"/>
            <a:ext cx="5072063" cy="14573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3AB0E-EC5F-476F-B6A9-E6F9CE84E9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3900" y="1600200"/>
            <a:ext cx="5072063" cy="2415700"/>
          </a:xfrm>
        </p:spPr>
        <p:txBody>
          <a:bodyPr anchor="b" anchorCtr="0"/>
          <a:lstStyle>
            <a:lvl1pPr>
              <a:defRPr sz="8000" b="1">
                <a:solidFill>
                  <a:srgbClr val="AE562C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EF74DF-FD68-4CDF-B4CE-342E7A165BC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9C4B030-1E0B-4CB0-87B4-DF607257368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BADD7B5-9676-40DE-A88A-5EC3D33A6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39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Metr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B54DF6-D8D9-3E4B-A5D4-8DB1B36A21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7"/>
          <a:stretch/>
        </p:blipFill>
        <p:spPr>
          <a:xfrm>
            <a:off x="6096000" y="0"/>
            <a:ext cx="6096348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E8A7F756-6885-FD4D-8CAC-01911AF99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4" name="Content">
            <a:extLst>
              <a:ext uri="{FF2B5EF4-FFF2-40B4-BE49-F238E27FC236}">
                <a16:creationId xmlns:a16="http://schemas.microsoft.com/office/drawing/2014/main" id="{6FFB33C6-31EA-4D15-AC3F-377D699FA84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5225" y="4649788"/>
            <a:ext cx="5072063" cy="14573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2A6D6F1-EBC4-4335-819B-433720EB17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3900" y="1600200"/>
            <a:ext cx="5085287" cy="2415700"/>
          </a:xfrm>
        </p:spPr>
        <p:txBody>
          <a:bodyPr anchor="b" anchorCtr="0"/>
          <a:lstStyle>
            <a:lvl1pPr>
              <a:defRPr sz="8000" b="1">
                <a:solidFill>
                  <a:srgbClr val="759C6C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58375C-46BC-48EA-9DFC-3DF06967D7C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2DF6E-494A-4D98-888D-68B724E489C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DC2851-E9BE-4691-AE94-635936A6677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240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Data Texture 07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681203-42C6-B54E-A5F8-FE2DAE3C0E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OTag">
            <a:extLst>
              <a:ext uri="{FF2B5EF4-FFF2-40B4-BE49-F238E27FC236}">
                <a16:creationId xmlns:a16="http://schemas.microsoft.com/office/drawing/2014/main" id="{B620A016-1EBE-426A-BB19-967122948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DFA4C3-C577-4944-B23B-0E8CEECA0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548FBC-C180-4348-924F-1AD0DE33E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93164-8F12-4A57-BCB2-ECAB88B10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911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- Data Texture 07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8B6F3C-673A-2C4F-BDD8-A174DA9D4B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C6ADE0F8-03AA-E84C-A08A-799EE14D7CA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DF2B49-8199-43EF-9C31-2EE3E2278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90A680-202A-4EB8-8426-F81FE6C12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D7B772-BB21-406A-A2FE-5A7147467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63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Data Texture 16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8A9AF7-F5CE-844F-BBE4-0C983CB99B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82323826-2F7C-DC44-94F9-0225962BE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9127AD-303E-4148-925B-F8D854942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7CD67-74FC-43EC-912B-8B74B34E5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C119101-EC6A-4B95-9940-BAB31432A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360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- Data Texture 16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CF9FCE-AE1C-564C-8F89-B5CD38A47D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82323826-2F7C-DC44-94F9-0225962BE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AE7266-CBC0-47D9-85A0-91E011093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38588-07BC-4F98-97FA-975AE1443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8B57A4-1EA3-47FA-AD37-31BB82676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514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Data Texture 19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7712D2-1637-4940-A323-42EBA61AD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F4939B61-9B7E-A240-8CE9-7E014F78E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BA956C-AFD4-4D95-9304-BB81E2E12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82E6-C6D7-4588-8CDE-8BB252C53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D6286E-40B3-4954-877E-F88E2191B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8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loud">
            <a:extLst>
              <a:ext uri="{FF2B5EF4-FFF2-40B4-BE49-F238E27FC236}">
                <a16:creationId xmlns:a16="http://schemas.microsoft.com/office/drawing/2014/main" id="{53E58D20-1E4E-43E2-88A3-52402E9A1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7862753" y="25409"/>
            <a:ext cx="4326976" cy="2552429"/>
          </a:xfrm>
          <a:prstGeom prst="rect">
            <a:avLst/>
          </a:prstGeom>
        </p:spPr>
      </p:pic>
      <p:pic>
        <p:nvPicPr>
          <p:cNvPr id="18" name="OTag">
            <a:extLst>
              <a:ext uri="{FF2B5EF4-FFF2-40B4-BE49-F238E27FC236}">
                <a16:creationId xmlns:a16="http://schemas.microsoft.com/office/drawing/2014/main" id="{7BFEFC66-2347-E947-A49E-DD43E74CC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14" name="Oracle Logo" descr="Oracle Logo">
            <a:extLst>
              <a:ext uri="{FF2B5EF4-FFF2-40B4-BE49-F238E27FC236}">
                <a16:creationId xmlns:a16="http://schemas.microsoft.com/office/drawing/2014/main" id="{90869BEA-7CC8-4176-A565-8203484F77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invGray">
          <a:xfrm>
            <a:off x="944949" y="1132368"/>
            <a:ext cx="1524893" cy="320039"/>
          </a:xfrm>
          <a:prstGeom prst="rect">
            <a:avLst/>
          </a:prstGeom>
        </p:spPr>
      </p:pic>
      <p:sp>
        <p:nvSpPr>
          <p:cNvPr id="24" name="Title">
            <a:extLst>
              <a:ext uri="{FF2B5EF4-FFF2-40B4-BE49-F238E27FC236}">
                <a16:creationId xmlns:a16="http://schemas.microsoft.com/office/drawing/2014/main" id="{461BB5F1-8825-7944-96EB-8445317513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8030" y="2148840"/>
            <a:ext cx="10158984" cy="1280160"/>
          </a:xfrm>
          <a:noFill/>
        </p:spPr>
        <p:txBody>
          <a:bodyPr vert="horz" wrap="square" lIns="0" tIns="0" rIns="0" bIns="91440" rtlCol="0" anchor="b">
            <a:noAutofit/>
          </a:bodyPr>
          <a:lstStyle>
            <a:lvl1pPr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Title goes here (up to two lines) </a:t>
            </a:r>
            <a:br>
              <a:rPr lang="en-US" dirty="0"/>
            </a:br>
            <a:r>
              <a:rPr lang="en-US" dirty="0"/>
              <a:t>Georgia Regular 40pt</a:t>
            </a:r>
          </a:p>
        </p:txBody>
      </p:sp>
      <p:sp>
        <p:nvSpPr>
          <p:cNvPr id="25" name="Subhead">
            <a:extLst>
              <a:ext uri="{FF2B5EF4-FFF2-40B4-BE49-F238E27FC236}">
                <a16:creationId xmlns:a16="http://schemas.microsoft.com/office/drawing/2014/main" id="{DE85AE1C-733D-7244-A6DA-C3ADBC76ED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18030" y="3519553"/>
            <a:ext cx="10158984" cy="34124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>
                <a:solidFill>
                  <a:srgbClr val="759C6C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goes here on one line</a:t>
            </a:r>
          </a:p>
        </p:txBody>
      </p:sp>
      <p:sp>
        <p:nvSpPr>
          <p:cNvPr id="11" name="Text Field">
            <a:extLst>
              <a:ext uri="{FF2B5EF4-FFF2-40B4-BE49-F238E27FC236}">
                <a16:creationId xmlns:a16="http://schemas.microsoft.com/office/drawing/2014/main" id="{5096A149-B6C9-A04E-A2B0-54CCFAA4252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8030" y="4544568"/>
            <a:ext cx="5077970" cy="26629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A57492F9-1AD2-9346-9BB6-C0CF36DEF5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8030" y="4882896"/>
            <a:ext cx="5077970" cy="89518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Organization, Division or Business Unit</a:t>
            </a:r>
          </a:p>
          <a:p>
            <a:pPr lvl="0"/>
            <a:r>
              <a:rPr lang="en-US" dirty="0"/>
              <a:t>Month 00, 2019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3F245C91-10B8-42A5-9343-B8007DFEA4E7}"/>
              </a:ext>
            </a:extLst>
          </p:cNvPr>
          <p:cNvSpPr/>
          <p:nvPr userDrawn="1"/>
        </p:nvSpPr>
        <p:spPr>
          <a:xfrm>
            <a:off x="0" y="0"/>
            <a:ext cx="190482" cy="6857365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968"/>
          </a:p>
        </p:txBody>
      </p:sp>
    </p:spTree>
    <p:extLst>
      <p:ext uri="{BB962C8B-B14F-4D97-AF65-F5344CB8AC3E}">
        <p14:creationId xmlns:p14="http://schemas.microsoft.com/office/powerpoint/2010/main" val="1091730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- Data Texture 19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D5B665-2B39-6645-BF1F-C5F9BD830A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F4939B61-9B7E-A240-8CE9-7E014F78E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7CFD62-A920-45CB-9691-083BA5642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B8371-BFE0-4C4C-9EC8-651A59790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C47787-CD64-4386-A100-73FB94F8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202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">
            <a:extLst>
              <a:ext uri="{FF2B5EF4-FFF2-40B4-BE49-F238E27FC236}">
                <a16:creationId xmlns:a16="http://schemas.microsoft.com/office/drawing/2014/main" id="{649C3E4A-56A6-4657-815D-5F0928FEF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81B7FDB-21AD-43D3-9629-6865ECE7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11" name="Date Placeholder">
            <a:extLst>
              <a:ext uri="{FF2B5EF4-FFF2-40B4-BE49-F238E27FC236}">
                <a16:creationId xmlns:a16="http://schemas.microsoft.com/office/drawing/2014/main" id="{2872A553-B5A6-4603-91A2-FF76401D8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13852C-D243-4D5A-B7E1-09812A4D64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7F3825-1D38-4C39-8F70-C060E9BEE3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2000" y="1609725"/>
            <a:ext cx="10687050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79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80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">
            <a:extLst>
              <a:ext uri="{FF2B5EF4-FFF2-40B4-BE49-F238E27FC236}">
                <a16:creationId xmlns:a16="http://schemas.microsoft.com/office/drawing/2014/main" id="{649C3E4A-56A6-4657-815D-5F0928FEF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81B7FDB-21AD-43D3-9629-6865ECE7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11" name="Date Placeholder">
            <a:extLst>
              <a:ext uri="{FF2B5EF4-FFF2-40B4-BE49-F238E27FC236}">
                <a16:creationId xmlns:a16="http://schemas.microsoft.com/office/drawing/2014/main" id="{2872A553-B5A6-4603-91A2-FF76401D8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612D05-859A-4FDE-924B-FB91696215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7BB3CE-1E42-4557-A754-EAB09439D6F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2000" y="1609725"/>
            <a:ext cx="10677525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798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Remote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EE69D29-7337-6248-888D-2A03308526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0"/>
          <a:stretch/>
        </p:blipFill>
        <p:spPr>
          <a:xfrm>
            <a:off x="4876800" y="0"/>
            <a:ext cx="7315199" cy="6858000"/>
          </a:xfrm>
          <a:prstGeom prst="rect">
            <a:avLst/>
          </a:prstGeom>
        </p:spPr>
      </p:pic>
      <p:sp>
        <p:nvSpPr>
          <p:cNvPr id="20" name="Title">
            <a:extLst>
              <a:ext uri="{FF2B5EF4-FFF2-40B4-BE49-F238E27FC236}">
                <a16:creationId xmlns:a16="http://schemas.microsoft.com/office/drawing/2014/main" id="{D94542D5-A1D6-E542-963D-B72B60EDE0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5816" y="2351724"/>
            <a:ext cx="6297167" cy="8229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400" b="1" i="0" baseline="0">
                <a:latin typeface="Oracle Sans Tab" panose="020B0503020204020204" pitchFamily="34" charset="0"/>
                <a:ea typeface="+mn-ea"/>
                <a:cs typeface="Oracle Sans Tab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Add title here. Also remove/replace placeholder image as needed.</a:t>
            </a:r>
          </a:p>
        </p:txBody>
      </p:sp>
      <p:sp>
        <p:nvSpPr>
          <p:cNvPr id="21" name="Text Field">
            <a:extLst>
              <a:ext uri="{FF2B5EF4-FFF2-40B4-BE49-F238E27FC236}">
                <a16:creationId xmlns:a16="http://schemas.microsoft.com/office/drawing/2014/main" id="{517ED098-6976-5549-9CFB-EE89734AF8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85816" y="3662156"/>
            <a:ext cx="6297168" cy="113248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0" name="OTag">
            <a:extLst>
              <a:ext uri="{FF2B5EF4-FFF2-40B4-BE49-F238E27FC236}">
                <a16:creationId xmlns:a16="http://schemas.microsoft.com/office/drawing/2014/main" id="{3CE1CF95-2ED4-4044-A052-7E6E1867A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F5E131-FF87-4B2F-9DB6-B4DB095B758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4876800" cy="6858000"/>
          </a:xfrm>
        </p:spPr>
        <p:txBody>
          <a:bodyPr anchor="ctr" anchorCtr="1"/>
          <a:lstStyle>
            <a:lvl1pPr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86FB79-6AF9-4538-98F2-33825A26DECE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D6A4509-AC78-4360-9126-01A3BC6609A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2FCDC2-FBB6-46F4-9BD5-AE85C1DC3F2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10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Remote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CB9AC92-58C2-B14E-81EA-F40548FD48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0"/>
          <a:stretch/>
        </p:blipFill>
        <p:spPr>
          <a:xfrm>
            <a:off x="4876798" y="0"/>
            <a:ext cx="7315201" cy="6858000"/>
          </a:xfrm>
          <a:prstGeom prst="rect">
            <a:avLst/>
          </a:prstGeom>
        </p:spPr>
      </p:pic>
      <p:sp>
        <p:nvSpPr>
          <p:cNvPr id="20" name="Title">
            <a:extLst>
              <a:ext uri="{FF2B5EF4-FFF2-40B4-BE49-F238E27FC236}">
                <a16:creationId xmlns:a16="http://schemas.microsoft.com/office/drawing/2014/main" id="{D94542D5-A1D6-E542-963D-B72B60EDE0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5816" y="2351724"/>
            <a:ext cx="6297167" cy="8229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400" b="1" i="0" baseline="0">
                <a:latin typeface="Oracle Sans Tab" panose="020B0503020204020204" pitchFamily="34" charset="0"/>
                <a:ea typeface="+mn-ea"/>
                <a:cs typeface="Oracle Sans Tab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Add title here. Also remove/replace placeholder image as needed.</a:t>
            </a:r>
          </a:p>
        </p:txBody>
      </p:sp>
      <p:sp>
        <p:nvSpPr>
          <p:cNvPr id="21" name="Text Field">
            <a:extLst>
              <a:ext uri="{FF2B5EF4-FFF2-40B4-BE49-F238E27FC236}">
                <a16:creationId xmlns:a16="http://schemas.microsoft.com/office/drawing/2014/main" id="{517ED098-6976-5549-9CFB-EE89734AF8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85816" y="3662156"/>
            <a:ext cx="6297168" cy="113248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0" name="OTag">
            <a:extLst>
              <a:ext uri="{FF2B5EF4-FFF2-40B4-BE49-F238E27FC236}">
                <a16:creationId xmlns:a16="http://schemas.microsoft.com/office/drawing/2014/main" id="{3AA2A5D2-AD0A-4DBD-927A-96DC377BC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FEB6C0-1F5B-4135-8E18-A04A68550D7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4876800" cy="6858000"/>
          </a:xfrm>
        </p:spPr>
        <p:txBody>
          <a:bodyPr anchor="ctr" anchorCtr="1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22B3ED-CF2C-4067-92C1-D268C952FB0E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CE0BF7F-49D0-4680-97A6-57F3353BC73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D3ACE9-71BB-462A-B503-22DE7B536BD1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854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Quote with Data Tex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Data Texture Image">
            <a:extLst>
              <a:ext uri="{FF2B5EF4-FFF2-40B4-BE49-F238E27FC236}">
                <a16:creationId xmlns:a16="http://schemas.microsoft.com/office/drawing/2014/main" id="{B04AAB1E-3886-45C0-9EE7-ABD1360D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57998"/>
          </a:xfrm>
          <a:prstGeom prst="rect">
            <a:avLst/>
          </a:prstGeom>
          <a:ln>
            <a:noFill/>
          </a:ln>
        </p:spPr>
      </p:pic>
      <p:pic>
        <p:nvPicPr>
          <p:cNvPr id="30" name="OTag">
            <a:extLst>
              <a:ext uri="{FF2B5EF4-FFF2-40B4-BE49-F238E27FC236}">
                <a16:creationId xmlns:a16="http://schemas.microsoft.com/office/drawing/2014/main" id="{7DC71B8D-1AA8-1D49-9770-9D8CD0F61F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BA19B719-F896-40D2-A59B-8E51E7D4BB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1828800"/>
            <a:ext cx="8049200" cy="2026447"/>
          </a:xfrm>
          <a:noFill/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100000"/>
              </a:lnSpc>
              <a:defRPr lang="en-US" sz="3200" b="0">
                <a:latin typeface="+mj-lt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 Remove/replace placeholder logo as needed.</a:t>
            </a:r>
          </a:p>
        </p:txBody>
      </p:sp>
      <p:sp>
        <p:nvSpPr>
          <p:cNvPr id="13" name="Text Field">
            <a:extLst>
              <a:ext uri="{FF2B5EF4-FFF2-40B4-BE49-F238E27FC236}">
                <a16:creationId xmlns:a16="http://schemas.microsoft.com/office/drawing/2014/main" id="{B09058E5-A74E-C340-89D0-4D15C2F3B8D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1999" y="4540249"/>
            <a:ext cx="5333999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 of person quoted</a:t>
            </a:r>
          </a:p>
        </p:txBody>
      </p:sp>
      <p:sp>
        <p:nvSpPr>
          <p:cNvPr id="12" name="Text Field 2">
            <a:extLst>
              <a:ext uri="{FF2B5EF4-FFF2-40B4-BE49-F238E27FC236}">
                <a16:creationId xmlns:a16="http://schemas.microsoft.com/office/drawing/2014/main" id="{36C31D35-A48A-6B46-A3DB-FDB99CCA72F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1999" y="4877842"/>
            <a:ext cx="5333999" cy="89518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Additional information if needed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14A2E81-7AA0-4954-BF7E-C076C41AF7C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771067" y="1013988"/>
            <a:ext cx="2944208" cy="81481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logo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7ECA2C-4CF8-48ED-893A-2958F9909B90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4FDBCE-E35C-4859-AD9D-93665BD69FD5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5130C2-E640-4887-BCA9-090F40084C88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68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Quote with Data Texture Bac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Data Texture Image">
            <a:extLst>
              <a:ext uri="{FF2B5EF4-FFF2-40B4-BE49-F238E27FC236}">
                <a16:creationId xmlns:a16="http://schemas.microsoft.com/office/drawing/2014/main" id="{8A6273FB-BF91-403E-A6FD-7515A6D8B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OTag">
            <a:extLst>
              <a:ext uri="{FF2B5EF4-FFF2-40B4-BE49-F238E27FC236}">
                <a16:creationId xmlns:a16="http://schemas.microsoft.com/office/drawing/2014/main" id="{7DC71B8D-1AA8-1D49-9770-9D8CD0F61F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Quote">
            <a:extLst>
              <a:ext uri="{FF2B5EF4-FFF2-40B4-BE49-F238E27FC236}">
                <a16:creationId xmlns:a16="http://schemas.microsoft.com/office/drawing/2014/main" id="{70860AE5-51F4-4600-B7C5-0FFE1F5EE8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1828800"/>
            <a:ext cx="8022040" cy="1963350"/>
          </a:xfrm>
          <a:noFill/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n-US" sz="3200" b="0">
                <a:latin typeface="+mj-lt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 Remove/replace placeholder logo as needed.</a:t>
            </a:r>
          </a:p>
        </p:txBody>
      </p:sp>
      <p:sp>
        <p:nvSpPr>
          <p:cNvPr id="13" name="Text Field">
            <a:extLst>
              <a:ext uri="{FF2B5EF4-FFF2-40B4-BE49-F238E27FC236}">
                <a16:creationId xmlns:a16="http://schemas.microsoft.com/office/drawing/2014/main" id="{B09058E5-A74E-C340-89D0-4D15C2F3B8D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1999" y="4540249"/>
            <a:ext cx="5333999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 of person quoted</a:t>
            </a:r>
          </a:p>
        </p:txBody>
      </p:sp>
      <p:sp>
        <p:nvSpPr>
          <p:cNvPr id="12" name="Text Field 2">
            <a:extLst>
              <a:ext uri="{FF2B5EF4-FFF2-40B4-BE49-F238E27FC236}">
                <a16:creationId xmlns:a16="http://schemas.microsoft.com/office/drawing/2014/main" id="{36C31D35-A48A-6B46-A3DB-FDB99CCA72F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1999" y="4877842"/>
            <a:ext cx="5333999" cy="89518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Additional information if needed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CF70D2C9-2534-48AA-9A8A-D82D5A31B2F9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771067" y="1013988"/>
            <a:ext cx="2944208" cy="81481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logo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626C9C3-D9C8-4222-B161-D7AF97BC1F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64C126A-0D05-424A-A6C2-80119CEAE61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D685BD-0D80-40FF-88C3-58BBDF890F03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300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Quot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Quote">
            <a:extLst>
              <a:ext uri="{FF2B5EF4-FFF2-40B4-BE49-F238E27FC236}">
                <a16:creationId xmlns:a16="http://schemas.microsoft.com/office/drawing/2014/main" id="{A13E52A3-3B72-407D-BD94-ADB27B9FC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72844" y="2434528"/>
            <a:ext cx="6067096" cy="1846659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lnSpc>
                <a:spcPct val="100000"/>
              </a:lnSpc>
              <a:defRPr lang="en-US" sz="3000" b="0" dirty="0">
                <a:latin typeface="+mj-lt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 Remove/replace placeholder image as needed.</a:t>
            </a:r>
          </a:p>
        </p:txBody>
      </p:sp>
      <p:sp>
        <p:nvSpPr>
          <p:cNvPr id="13" name="Text Field">
            <a:extLst>
              <a:ext uri="{FF2B5EF4-FFF2-40B4-BE49-F238E27FC236}">
                <a16:creationId xmlns:a16="http://schemas.microsoft.com/office/drawing/2014/main" id="{04A571F4-71E4-264A-BBD5-0475995E681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372844" y="4983135"/>
            <a:ext cx="6054629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 of person quoted</a:t>
            </a:r>
          </a:p>
        </p:txBody>
      </p:sp>
      <p:sp>
        <p:nvSpPr>
          <p:cNvPr id="11" name="Text Field 2">
            <a:extLst>
              <a:ext uri="{FF2B5EF4-FFF2-40B4-BE49-F238E27FC236}">
                <a16:creationId xmlns:a16="http://schemas.microsoft.com/office/drawing/2014/main" id="{CBFB97F9-F988-C34C-8B6D-BB4A4D88173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372844" y="5320728"/>
            <a:ext cx="6054629" cy="78638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Additional information if needed</a:t>
            </a:r>
          </a:p>
        </p:txBody>
      </p:sp>
      <p:pic>
        <p:nvPicPr>
          <p:cNvPr id="15" name="OTag">
            <a:extLst>
              <a:ext uri="{FF2B5EF4-FFF2-40B4-BE49-F238E27FC236}">
                <a16:creationId xmlns:a16="http://schemas.microsoft.com/office/drawing/2014/main" id="{D79573CA-7EF3-46CE-91D4-01D1A2F17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F9EF32-2876-8841-ADB8-707F8BDB8530}"/>
              </a:ext>
            </a:extLst>
          </p:cNvPr>
          <p:cNvSpPr txBox="1"/>
          <p:nvPr userDrawn="1"/>
        </p:nvSpPr>
        <p:spPr>
          <a:xfrm>
            <a:off x="1295730" y="3244334"/>
            <a:ext cx="228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Click to add image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48F56FAF-A389-4DEC-BCB5-7C2BCDEBE166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5434085" y="1206535"/>
            <a:ext cx="2944208" cy="841248"/>
          </a:xfrm>
        </p:spPr>
        <p:txBody>
          <a:bodyPr anchor="ctr" anchorCtr="1"/>
          <a:lstStyle>
            <a:lvl1pPr>
              <a:defRPr/>
            </a:lvl1pPr>
          </a:lstStyle>
          <a:p>
            <a:r>
              <a:rPr lang="en-US" dirty="0"/>
              <a:t>Click to add logo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145069B-D056-45AF-BC91-ABDBFD0C3D1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0" y="0"/>
            <a:ext cx="4876800" cy="6858000"/>
          </a:xfrm>
        </p:spPr>
        <p:txBody>
          <a:bodyPr anchor="ctr" anchorCtr="1"/>
          <a:lstStyle>
            <a:lvl1pPr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7CAF2-5875-4790-8762-15A8CDD16E08}"/>
              </a:ext>
            </a:extLst>
          </p:cNvPr>
          <p:cNvSpPr>
            <a:spLocks noGrp="1"/>
          </p:cNvSpPr>
          <p:nvPr>
            <p:ph type="dt" sz="half" idx="43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175504-AA80-48D0-ABE0-C3B4B0480FBA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2E22D8-777D-4A4E-8190-9C7E9654A636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34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Quote with Pic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Quote">
            <a:extLst>
              <a:ext uri="{FF2B5EF4-FFF2-40B4-BE49-F238E27FC236}">
                <a16:creationId xmlns:a16="http://schemas.microsoft.com/office/drawing/2014/main" id="{E7972264-22BA-4EDF-A0AC-13C683A7DA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78728" y="2435027"/>
            <a:ext cx="6051272" cy="1846659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lnSpc>
                <a:spcPct val="100000"/>
              </a:lnSpc>
              <a:defRPr lang="en-US" sz="3000" b="0">
                <a:latin typeface="+mj-lt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 Remove/replace placeholder image as needed.</a:t>
            </a:r>
          </a:p>
        </p:txBody>
      </p:sp>
      <p:sp>
        <p:nvSpPr>
          <p:cNvPr id="13" name="Text Field">
            <a:extLst>
              <a:ext uri="{FF2B5EF4-FFF2-40B4-BE49-F238E27FC236}">
                <a16:creationId xmlns:a16="http://schemas.microsoft.com/office/drawing/2014/main" id="{04A571F4-71E4-264A-BBD5-0475995E681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385816" y="4983135"/>
            <a:ext cx="6051272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 of person quoted</a:t>
            </a:r>
          </a:p>
        </p:txBody>
      </p:sp>
      <p:sp>
        <p:nvSpPr>
          <p:cNvPr id="11" name="Text Field 2">
            <a:extLst>
              <a:ext uri="{FF2B5EF4-FFF2-40B4-BE49-F238E27FC236}">
                <a16:creationId xmlns:a16="http://schemas.microsoft.com/office/drawing/2014/main" id="{CBFB97F9-F988-C34C-8B6D-BB4A4D88173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385816" y="5320728"/>
            <a:ext cx="6051272" cy="78638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Additional information if needed</a:t>
            </a:r>
          </a:p>
        </p:txBody>
      </p:sp>
      <p:pic>
        <p:nvPicPr>
          <p:cNvPr id="15" name="OTag">
            <a:extLst>
              <a:ext uri="{FF2B5EF4-FFF2-40B4-BE49-F238E27FC236}">
                <a16:creationId xmlns:a16="http://schemas.microsoft.com/office/drawing/2014/main" id="{0D7B12AA-E756-4885-BD64-8DBE9AAC5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B09CBC8C-115F-4556-A4E2-129D0E230A87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5434085" y="1206535"/>
            <a:ext cx="2944208" cy="841248"/>
          </a:xfrm>
        </p:spPr>
        <p:txBody>
          <a:bodyPr anchor="ctr" anchorCtr="1"/>
          <a:lstStyle>
            <a:lvl1pPr>
              <a:defRPr/>
            </a:lvl1pPr>
          </a:lstStyle>
          <a:p>
            <a:r>
              <a:rPr lang="en-US" dirty="0"/>
              <a:t>Click to add logo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F3D1FF3-649D-46E2-9FDF-D1A77643F22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0" y="0"/>
            <a:ext cx="4876800" cy="6858000"/>
          </a:xfrm>
        </p:spPr>
        <p:txBody>
          <a:bodyPr anchor="ctr" anchorCtr="1"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/>
            </a:pPr>
            <a:r>
              <a:rPr lang="en-US" dirty="0"/>
              <a:t>Click to add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6CAD6-29C8-4422-A48D-D8830936B44F}"/>
              </a:ext>
            </a:extLst>
          </p:cNvPr>
          <p:cNvSpPr>
            <a:spLocks noGrp="1"/>
          </p:cNvSpPr>
          <p:nvPr>
            <p:ph type="dt" sz="half" idx="43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B2E353-DA56-4DDC-BA6A-8DBF5B35499D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82F77D-AAE1-49E0-8C46-83975B4AC826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119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Thank Yo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bstract Illustration">
            <a:extLst>
              <a:ext uri="{FF2B5EF4-FFF2-40B4-BE49-F238E27FC236}">
                <a16:creationId xmlns:a16="http://schemas.microsoft.com/office/drawing/2014/main" id="{49F92AE8-C0F0-CF4B-B569-964245B004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6096000" y="4898"/>
            <a:ext cx="6096000" cy="6858000"/>
          </a:xfrm>
          <a:prstGeom prst="rect">
            <a:avLst/>
          </a:prstGeom>
        </p:spPr>
      </p:pic>
      <p:pic>
        <p:nvPicPr>
          <p:cNvPr id="26" name="OTag">
            <a:extLst>
              <a:ext uri="{FF2B5EF4-FFF2-40B4-BE49-F238E27FC236}">
                <a16:creationId xmlns:a16="http://schemas.microsoft.com/office/drawing/2014/main" id="{42D6F87D-23AA-1D42-BDBA-F6833AC9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Thank You">
            <a:extLst>
              <a:ext uri="{FF2B5EF4-FFF2-40B4-BE49-F238E27FC236}">
                <a16:creationId xmlns:a16="http://schemas.microsoft.com/office/drawing/2014/main" id="{701BFB4F-AD1A-4B21-826E-A2F61F5D8A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3482230"/>
            <a:ext cx="5022325" cy="822960"/>
          </a:xfrm>
          <a:noFill/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3200" b="0">
                <a:latin typeface="+mj-lt"/>
                <a:cs typeface="Oracle Sans Tab" panose="020B0503020204020204" pitchFamily="34" charset="0"/>
              </a:defRPr>
            </a:lvl1pPr>
          </a:lstStyle>
          <a:p>
            <a:pPr marL="0" marR="0" lvl="0" indent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tabLst/>
            </a:pPr>
            <a:r>
              <a:rPr lang="en-US" dirty="0"/>
              <a:t>Thank you</a:t>
            </a:r>
          </a:p>
        </p:txBody>
      </p:sp>
      <p:cxnSp>
        <p:nvCxnSpPr>
          <p:cNvPr id="17" name="Accent Mark">
            <a:extLst>
              <a:ext uri="{FF2B5EF4-FFF2-40B4-BE49-F238E27FC236}">
                <a16:creationId xmlns:a16="http://schemas.microsoft.com/office/drawing/2014/main" id="{067F8F82-B054-48B8-A81C-65FC099A0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68350" y="4508728"/>
            <a:ext cx="301752" cy="0"/>
          </a:xfrm>
          <a:prstGeom prst="line">
            <a:avLst/>
          </a:prstGeom>
          <a:ln w="38100" cap="flat">
            <a:solidFill>
              <a:srgbClr val="FACD6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Field">
            <a:extLst>
              <a:ext uri="{FF2B5EF4-FFF2-40B4-BE49-F238E27FC236}">
                <a16:creationId xmlns:a16="http://schemas.microsoft.com/office/drawing/2014/main" id="{F273E805-B8FF-F84B-99E6-4636F8BD3EB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2000" y="4773585"/>
            <a:ext cx="5029200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283762D0-0D31-A347-AD9E-095398CD17C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2000" y="5111178"/>
            <a:ext cx="5029200" cy="89518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8BC18-3443-48B2-97E6-989B7098DC52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AC1E3-E104-4942-8AE8-198E477A85F9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68FA8-1974-461B-87A5-6D7032FA1C85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839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loud">
            <a:extLst>
              <a:ext uri="{FF2B5EF4-FFF2-40B4-BE49-F238E27FC236}">
                <a16:creationId xmlns:a16="http://schemas.microsoft.com/office/drawing/2014/main" id="{C4B9D6C0-2524-2D47-8A0E-258A2FB7D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709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0201"/>
            <a:ext cx="10671175" cy="45069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E4D9CD-CDC4-4642-8CDA-7351404FC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C5C278-52DE-4C8A-933B-1109B3282E5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CE12F3-375D-4B05-A71D-DA14DF8ADB8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59FA82-C146-45DF-AE7B-4B5698706BE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94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Thank Yo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bstract Illustration">
            <a:extLst>
              <a:ext uri="{FF2B5EF4-FFF2-40B4-BE49-F238E27FC236}">
                <a16:creationId xmlns:a16="http://schemas.microsoft.com/office/drawing/2014/main" id="{49F92AE8-C0F0-CF4B-B569-964245B004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6096000" y="4898"/>
            <a:ext cx="6096000" cy="6858000"/>
          </a:xfrm>
          <a:prstGeom prst="rect">
            <a:avLst/>
          </a:prstGeom>
        </p:spPr>
      </p:pic>
      <p:pic>
        <p:nvPicPr>
          <p:cNvPr id="26" name="OTag">
            <a:extLst>
              <a:ext uri="{FF2B5EF4-FFF2-40B4-BE49-F238E27FC236}">
                <a16:creationId xmlns:a16="http://schemas.microsoft.com/office/drawing/2014/main" id="{42D6F87D-23AA-1D42-BDBA-F6833AC9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Thank youi">
            <a:extLst>
              <a:ext uri="{FF2B5EF4-FFF2-40B4-BE49-F238E27FC236}">
                <a16:creationId xmlns:a16="http://schemas.microsoft.com/office/drawing/2014/main" id="{1F390879-C7C7-4224-97BB-1C165BFB5A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3483973"/>
            <a:ext cx="5029200" cy="822960"/>
          </a:xfrm>
          <a:noFill/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3200" b="0">
                <a:latin typeface="+mj-lt"/>
                <a:cs typeface="Oracle Sans Tab" panose="020B0503020204020204" pitchFamily="34" charset="0"/>
              </a:defRPr>
            </a:lvl1pPr>
          </a:lstStyle>
          <a:p>
            <a:pPr marL="0" marR="0" lvl="0" indent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tabLst/>
            </a:pPr>
            <a:r>
              <a:rPr lang="en-US" dirty="0"/>
              <a:t>Thank you</a:t>
            </a:r>
          </a:p>
        </p:txBody>
      </p:sp>
      <p:cxnSp>
        <p:nvCxnSpPr>
          <p:cNvPr id="17" name="Accent Mark">
            <a:extLst>
              <a:ext uri="{FF2B5EF4-FFF2-40B4-BE49-F238E27FC236}">
                <a16:creationId xmlns:a16="http://schemas.microsoft.com/office/drawing/2014/main" id="{067F8F82-B054-48B8-A81C-65FC099A0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68350" y="4508728"/>
            <a:ext cx="301752" cy="0"/>
          </a:xfrm>
          <a:prstGeom prst="line">
            <a:avLst/>
          </a:prstGeom>
          <a:ln w="38100" cap="flat">
            <a:solidFill>
              <a:srgbClr val="FACD6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Field">
            <a:extLst>
              <a:ext uri="{FF2B5EF4-FFF2-40B4-BE49-F238E27FC236}">
                <a16:creationId xmlns:a16="http://schemas.microsoft.com/office/drawing/2014/main" id="{F273E805-B8FF-F84B-99E6-4636F8BD3EB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2000" y="4773585"/>
            <a:ext cx="5029200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283762D0-0D31-A347-AD9E-095398CD17C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2000" y="5111178"/>
            <a:ext cx="5029200" cy="89518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BDF9E-BB65-47CA-AE22-65479E3B2B11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FFAC2-A591-4775-8C17-E779B8580987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CE80B-FDBC-4834-99C6-9621F96B934D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97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racle Logo" descr="Oracle Logo">
            <a:extLst>
              <a:ext uri="{FF2B5EF4-FFF2-40B4-BE49-F238E27FC236}">
                <a16:creationId xmlns:a16="http://schemas.microsoft.com/office/drawing/2014/main" id="{675A5E3C-9B7E-1248-9024-5EE790FC68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854" y="2915192"/>
            <a:ext cx="4896293" cy="1027617"/>
          </a:xfrm>
          <a:prstGeom prst="rect">
            <a:avLst/>
          </a:prstGeom>
        </p:spPr>
      </p:pic>
      <p:pic>
        <p:nvPicPr>
          <p:cNvPr id="4" name="OTag">
            <a:extLst>
              <a:ext uri="{FF2B5EF4-FFF2-40B4-BE49-F238E27FC236}">
                <a16:creationId xmlns:a16="http://schemas.microsoft.com/office/drawing/2014/main" id="{938EEB79-EFA1-4711-804E-DFDFA3AE4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1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- Closing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racle Logo" descr="Oracle Logo">
            <a:extLst>
              <a:ext uri="{FF2B5EF4-FFF2-40B4-BE49-F238E27FC236}">
                <a16:creationId xmlns:a16="http://schemas.microsoft.com/office/drawing/2014/main" id="{11C3E469-1A28-4EAE-BB94-ADAB90F021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invGray">
          <a:xfrm>
            <a:off x="3647854" y="2915192"/>
            <a:ext cx="4896292" cy="1027617"/>
          </a:xfrm>
          <a:prstGeom prst="rect">
            <a:avLst/>
          </a:prstGeom>
        </p:spPr>
      </p:pic>
      <p:pic>
        <p:nvPicPr>
          <p:cNvPr id="3" name="OTag">
            <a:extLst>
              <a:ext uri="{FF2B5EF4-FFF2-40B4-BE49-F238E27FC236}">
                <a16:creationId xmlns:a16="http://schemas.microsoft.com/office/drawing/2014/main" id="{D41E7D90-EFED-4319-B620-7C6158CCE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23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llustration">
            <a:extLst>
              <a:ext uri="{FF2B5EF4-FFF2-40B4-BE49-F238E27FC236}">
                <a16:creationId xmlns:a16="http://schemas.microsoft.com/office/drawing/2014/main" id="{7F6A0B0D-9890-B044-B4D0-946D1FDB96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"/>
          <a:stretch/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8CAED-6966-416F-96DE-48D3061CAD63}"/>
              </a:ext>
            </a:extLst>
          </p:cNvPr>
          <p:cNvSpPr txBox="1"/>
          <p:nvPr userDrawn="1"/>
        </p:nvSpPr>
        <p:spPr>
          <a:xfrm>
            <a:off x="768876" y="1828800"/>
            <a:ext cx="6053328" cy="227933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lang="en-US" sz="3000" b="0" i="0" baseline="0" dirty="0"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Our mission is to help people see data in new ways, discover insights,</a:t>
            </a:r>
            <a:br>
              <a:rPr lang="en-US" dirty="0"/>
            </a:br>
            <a:r>
              <a:rPr lang="en-US" dirty="0"/>
              <a:t>unlock endless possibilities.</a:t>
            </a:r>
          </a:p>
        </p:txBody>
      </p:sp>
    </p:spTree>
    <p:extLst>
      <p:ext uri="{BB962C8B-B14F-4D97-AF65-F5344CB8AC3E}">
        <p14:creationId xmlns:p14="http://schemas.microsoft.com/office/powerpoint/2010/main" val="985309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Divi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B4D86BA-0324-4CFB-8752-C34AB1C7DA95}"/>
              </a:ext>
            </a:extLst>
          </p:cNvPr>
          <p:cNvSpPr/>
          <p:nvPr userDrawn="1"/>
        </p:nvSpPr>
        <p:spPr>
          <a:xfrm>
            <a:off x="783878" y="3804904"/>
            <a:ext cx="301752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A9AF7-F5CE-844F-BBE4-0C983CB99B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82323826-2F7C-DC44-94F9-0225962BE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9127AD-303E-4148-925B-F8D854942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7CD67-74FC-43EC-912B-8B74B34E5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C119101-EC6A-4B95-9940-BAB31432A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6BEA035-D7A5-4B84-9F05-5163378E9E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1" y="2337132"/>
            <a:ext cx="10158984" cy="1280160"/>
          </a:xfrm>
          <a:noFill/>
        </p:spPr>
        <p:txBody>
          <a:bodyPr vert="horz" wrap="square" lIns="0" tIns="0" rIns="0" bIns="0" rtlCol="0" anchor="b">
            <a:noAutofit/>
          </a:bodyPr>
          <a:lstStyle>
            <a:lvl1pPr>
              <a:lnSpc>
                <a:spcPct val="95000"/>
              </a:lnSpc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divider title (up to 2 lines)</a:t>
            </a:r>
          </a:p>
        </p:txBody>
      </p:sp>
      <p:sp>
        <p:nvSpPr>
          <p:cNvPr id="9" name="Subhead">
            <a:extLst>
              <a:ext uri="{FF2B5EF4-FFF2-40B4-BE49-F238E27FC236}">
                <a16:creationId xmlns:a16="http://schemas.microsoft.com/office/drawing/2014/main" id="{7CDB1F3E-E2D2-44FE-A725-E3ED1480C83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689" y="4135193"/>
            <a:ext cx="10158984" cy="68125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accent5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goes here</a:t>
            </a:r>
          </a:p>
        </p:txBody>
      </p:sp>
    </p:spTree>
    <p:extLst>
      <p:ext uri="{BB962C8B-B14F-4D97-AF65-F5344CB8AC3E}">
        <p14:creationId xmlns:p14="http://schemas.microsoft.com/office/powerpoint/2010/main" val="3490562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Divi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CF9FCE-AE1C-564C-8F89-B5CD38A47D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82323826-2F7C-DC44-94F9-0225962BE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AE7266-CBC0-47D9-85A0-91E011093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38588-07BC-4F98-97FA-975AE1443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8B57A4-1EA3-47FA-AD37-31BB82676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43FCF3-AE26-4DE7-A6C3-3940B3E78E3F}"/>
              </a:ext>
            </a:extLst>
          </p:cNvPr>
          <p:cNvSpPr/>
          <p:nvPr userDrawn="1"/>
        </p:nvSpPr>
        <p:spPr>
          <a:xfrm>
            <a:off x="783878" y="3804904"/>
            <a:ext cx="301752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7856B97A-8557-4DB6-9175-7EBD0C8937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1" y="2337132"/>
            <a:ext cx="10158984" cy="1280160"/>
          </a:xfrm>
          <a:noFill/>
        </p:spPr>
        <p:txBody>
          <a:bodyPr vert="horz" wrap="square" lIns="0" tIns="0" rIns="0" bIns="0" rtlCol="0" anchor="b">
            <a:noAutofit/>
          </a:bodyPr>
          <a:lstStyle>
            <a:lvl1pPr>
              <a:lnSpc>
                <a:spcPct val="95000"/>
              </a:lnSpc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divider title (up to 2 lines)</a:t>
            </a:r>
          </a:p>
        </p:txBody>
      </p:sp>
      <p:sp>
        <p:nvSpPr>
          <p:cNvPr id="10" name="Subhead">
            <a:extLst>
              <a:ext uri="{FF2B5EF4-FFF2-40B4-BE49-F238E27FC236}">
                <a16:creationId xmlns:a16="http://schemas.microsoft.com/office/drawing/2014/main" id="{E9558DCD-9619-43EF-806C-010C13A111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689" y="4135193"/>
            <a:ext cx="10158984" cy="68125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goes here</a:t>
            </a:r>
          </a:p>
        </p:txBody>
      </p:sp>
    </p:spTree>
    <p:extLst>
      <p:ext uri="{BB962C8B-B14F-4D97-AF65-F5344CB8AC3E}">
        <p14:creationId xmlns:p14="http://schemas.microsoft.com/office/powerpoint/2010/main" val="42592410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rand Dark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Tag">
            <a:extLst>
              <a:ext uri="{FF2B5EF4-FFF2-40B4-BE49-F238E27FC236}">
                <a16:creationId xmlns:a16="http://schemas.microsoft.com/office/drawing/2014/main" id="{7BFEFC66-2347-E947-A49E-DD43E74CC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14" name="Oracle Logo" descr="Oracle Logo">
            <a:extLst>
              <a:ext uri="{FF2B5EF4-FFF2-40B4-BE49-F238E27FC236}">
                <a16:creationId xmlns:a16="http://schemas.microsoft.com/office/drawing/2014/main" id="{90869BEA-7CC8-4176-A565-8203484F77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invGray">
          <a:xfrm>
            <a:off x="944949" y="1132368"/>
            <a:ext cx="1524893" cy="320039"/>
          </a:xfrm>
          <a:prstGeom prst="rect">
            <a:avLst/>
          </a:prstGeom>
        </p:spPr>
      </p:pic>
      <p:sp>
        <p:nvSpPr>
          <p:cNvPr id="24" name="Title">
            <a:extLst>
              <a:ext uri="{FF2B5EF4-FFF2-40B4-BE49-F238E27FC236}">
                <a16:creationId xmlns:a16="http://schemas.microsoft.com/office/drawing/2014/main" id="{461BB5F1-8825-7944-96EB-8445317513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8030" y="2148840"/>
            <a:ext cx="10158984" cy="1280160"/>
          </a:xfrm>
          <a:noFill/>
        </p:spPr>
        <p:txBody>
          <a:bodyPr vert="horz" wrap="square" lIns="0" tIns="0" rIns="0" bIns="91440" rtlCol="0" anchor="b">
            <a:noAutofit/>
          </a:bodyPr>
          <a:lstStyle>
            <a:lvl1pPr>
              <a:lnSpc>
                <a:spcPct val="95000"/>
              </a:lnSpc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Brand (up to 2 lines)</a:t>
            </a:r>
            <a:br>
              <a:rPr lang="en-US" dirty="0"/>
            </a:br>
            <a:r>
              <a:rPr lang="en-US" dirty="0"/>
              <a:t>Georgia Regular 40pt</a:t>
            </a:r>
          </a:p>
        </p:txBody>
      </p:sp>
      <p:sp>
        <p:nvSpPr>
          <p:cNvPr id="25" name="Subhead">
            <a:extLst>
              <a:ext uri="{FF2B5EF4-FFF2-40B4-BE49-F238E27FC236}">
                <a16:creationId xmlns:a16="http://schemas.microsoft.com/office/drawing/2014/main" id="{DE85AE1C-733D-7244-A6DA-C3ADBC76ED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18030" y="3519553"/>
            <a:ext cx="10158984" cy="34124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>
                <a:solidFill>
                  <a:srgbClr val="AEA8A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goes here on one line</a:t>
            </a:r>
          </a:p>
        </p:txBody>
      </p:sp>
      <p:sp>
        <p:nvSpPr>
          <p:cNvPr id="11" name="Text Field">
            <a:extLst>
              <a:ext uri="{FF2B5EF4-FFF2-40B4-BE49-F238E27FC236}">
                <a16:creationId xmlns:a16="http://schemas.microsoft.com/office/drawing/2014/main" id="{5096A149-B6C9-A04E-A2B0-54CCFAA4252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8030" y="4544568"/>
            <a:ext cx="5077970" cy="26629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A57492F9-1AD2-9346-9BB6-C0CF36DEF5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8030" y="4882896"/>
            <a:ext cx="5077970" cy="89518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Organization, Division or Business Unit</a:t>
            </a:r>
          </a:p>
          <a:p>
            <a:pPr lvl="0"/>
            <a:r>
              <a:rPr lang="en-US" dirty="0"/>
              <a:t>Month 00, 2019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A65112-7788-4A18-8CF8-4BB5FF137EEB}"/>
              </a:ext>
            </a:extLst>
          </p:cNvPr>
          <p:cNvPicPr preferRelativeResize="0">
            <a:picLocks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92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60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ark_Speaker_1">
    <p:bg>
      <p:bgPr>
        <a:solidFill>
          <a:srgbClr val="302D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726A6C-3AA1-7642-4DFE-B2EE246E45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6095996" y="0"/>
            <a:ext cx="6096004" cy="6858000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93DA2E73-5D4C-E24A-9DBC-F14114AA2BD9}"/>
              </a:ext>
            </a:extLst>
          </p:cNvPr>
          <p:cNvSpPr txBox="1">
            <a:spLocks/>
          </p:cNvSpPr>
          <p:nvPr userDrawn="1"/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chemeClr val="tx1">
                    <a:alpha val="3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FCFBFA">
                    <a:alpha val="30000"/>
                  </a:srgbClr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FCFBFA">
                  <a:alpha val="30000"/>
                </a:srgbClr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8" name="Footer">
            <a:extLst>
              <a:ext uri="{FF2B5EF4-FFF2-40B4-BE49-F238E27FC236}">
                <a16:creationId xmlns:a16="http://schemas.microsoft.com/office/drawing/2014/main" id="{E943DF99-A093-4944-BE3C-C07EE08E0FA9}"/>
              </a:ext>
            </a:extLst>
          </p:cNvPr>
          <p:cNvSpPr txBox="1">
            <a:spLocks/>
          </p:cNvSpPr>
          <p:nvPr userDrawn="1"/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Copyright © 2024, Oracle and/or its affiliates  |  Confidential: Restricted</a:t>
            </a:r>
          </a:p>
        </p:txBody>
      </p:sp>
      <p:pic>
        <p:nvPicPr>
          <p:cNvPr id="9" name="OTag">
            <a:extLst>
              <a:ext uri="{FF2B5EF4-FFF2-40B4-BE49-F238E27FC236}">
                <a16:creationId xmlns:a16="http://schemas.microsoft.com/office/drawing/2014/main" id="{B2EE25E3-7DB6-7C4F-B0D9-4BAF1246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14AAD48-5F1A-411F-244B-918386DA44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1600200"/>
            <a:ext cx="3697357" cy="1320103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4000" b="1" i="0">
                <a:solidFill>
                  <a:schemeClr val="bg2"/>
                </a:solidFill>
                <a:latin typeface="Oracle Sans Extra Bold" panose="020B0503020204020204" pitchFamily="34" charset="0"/>
                <a:ea typeface="+mj-ea"/>
                <a:cs typeface="Oracle Sans Extra Bold" panose="020B0503020204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Speaker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495962F8-0FC4-63B6-9832-696ACAE951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44318" y="1602087"/>
            <a:ext cx="2907689" cy="2925386"/>
          </a:xfrm>
          <a:prstGeom prst="ellipse">
            <a:avLst/>
          </a:prstGeom>
        </p:spPr>
        <p:txBody>
          <a:bodyPr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713980DD-6876-20A8-17F7-3F10FE0D10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79922" y="4683844"/>
            <a:ext cx="3236480" cy="365125"/>
          </a:xfr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2000" b="0" dirty="0">
                <a:solidFill>
                  <a:schemeClr val="bg2"/>
                </a:solidFill>
                <a:latin typeface="Oracle Sans Extra Bold" panose="020B0803020204020204" pitchFamily="34" charset="0"/>
                <a:ea typeface="+mj-ea"/>
                <a:cs typeface="Oracle Sans Extra Bold" panose="020B0803020204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Add speaker name</a:t>
            </a:r>
          </a:p>
        </p:txBody>
      </p:sp>
      <p:sp>
        <p:nvSpPr>
          <p:cNvPr id="12" name="Text Placeholder 33">
            <a:extLst>
              <a:ext uri="{FF2B5EF4-FFF2-40B4-BE49-F238E27FC236}">
                <a16:creationId xmlns:a16="http://schemas.microsoft.com/office/drawing/2014/main" id="{D84A25AC-F502-C545-7BF5-F615D10DEF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79922" y="5022548"/>
            <a:ext cx="3236480" cy="365125"/>
          </a:xfr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b="0" i="0" dirty="0">
                <a:solidFill>
                  <a:schemeClr val="bg2"/>
                </a:solidFill>
                <a:latin typeface="Oracle Sans Light" panose="020B0403020204020204" pitchFamily="34" charset="0"/>
                <a:ea typeface="+mj-ea"/>
                <a:cs typeface="Oracle Sans Light" panose="020B0403020204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Add speaker title</a:t>
            </a:r>
          </a:p>
        </p:txBody>
      </p:sp>
      <p:cxnSp>
        <p:nvCxnSpPr>
          <p:cNvPr id="3" name="Accent Mark">
            <a:extLst>
              <a:ext uri="{FF2B5EF4-FFF2-40B4-BE49-F238E27FC236}">
                <a16:creationId xmlns:a16="http://schemas.microsoft.com/office/drawing/2014/main" id="{49F5D1BD-004B-C538-89BF-FD8DACF19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87400" y="3211921"/>
            <a:ext cx="327600" cy="0"/>
          </a:xfrm>
          <a:prstGeom prst="line">
            <a:avLst/>
          </a:prstGeom>
          <a:ln w="28575" cap="flat">
            <a:solidFill>
              <a:srgbClr val="F6B53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45E5EFBE-BC71-4B2D-F8FC-D1CA19BCB84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01076" y="694600"/>
            <a:ext cx="3567112" cy="365126"/>
          </a:xfrm>
        </p:spPr>
        <p:txBody>
          <a:bodyPr/>
          <a:lstStyle>
            <a:lvl1pPr>
              <a:defRPr lang="en-US" sz="1200" b="0" i="0" kern="1200" spc="0" baseline="0" dirty="0">
                <a:solidFill>
                  <a:schemeClr val="bg2">
                    <a:alpha val="50000"/>
                  </a:schemeClr>
                </a:solidFill>
                <a:latin typeface="Georgia" panose="02040502050405020303" pitchFamily="18" charset="0"/>
                <a:ea typeface="+mn-ea"/>
                <a:cs typeface="Oracle Sans Extra Bold" panose="020B0503020204020204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920335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/Subtitle 1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loud">
            <a:extLst>
              <a:ext uri="{FF2B5EF4-FFF2-40B4-BE49-F238E27FC236}">
                <a16:creationId xmlns:a16="http://schemas.microsoft.com/office/drawing/2014/main" id="{1AB5E956-2EDB-D344-BA59-AB352F62D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0990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0199"/>
            <a:ext cx="10671175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E68516-E3E0-4F22-9EB7-1A85E1D3B5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72FE7D-30FF-45E2-9F8B-D073887C33E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1A7F3B8-F794-4AF5-B07B-32A3084A6A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7290E2-8EA8-4572-BB48-C1800720178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491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2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loud">
            <a:extLst>
              <a:ext uri="{FF2B5EF4-FFF2-40B4-BE49-F238E27FC236}">
                <a16:creationId xmlns:a16="http://schemas.microsoft.com/office/drawing/2014/main" id="{5B8024F8-E03D-9641-AA75-22D1B5C84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8875" y="1608575"/>
            <a:ext cx="508406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6109577" y="160857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66215" y="1608575"/>
            <a:ext cx="508406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12" name="OTag">
            <a:extLst>
              <a:ext uri="{FF2B5EF4-FFF2-40B4-BE49-F238E27FC236}">
                <a16:creationId xmlns:a16="http://schemas.microsoft.com/office/drawing/2014/main" id="{DDE8776E-BE08-D148-AA47-8308E0EAE4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69740FE-E1B8-466B-970A-4E081BCA3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59A2DB-C5C1-4EE1-AACB-216D980708B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DC0504-19F8-4069-8B02-83766B3CAF7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4D6D2F-6BC7-48B4-B7A5-AD19749245D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7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 2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loud">
            <a:extLst>
              <a:ext uri="{FF2B5EF4-FFF2-40B4-BE49-F238E27FC236}">
                <a16:creationId xmlns:a16="http://schemas.microsoft.com/office/drawing/2014/main" id="{4937DF73-DD65-ED42-A070-3D57E267C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8875" y="1608575"/>
            <a:ext cx="508406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6109577" y="160857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66215" y="1608575"/>
            <a:ext cx="508406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F59826-0B3C-4973-B5FA-B18F68758F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D91B51-6B36-47A4-903E-93C057BB06E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7D7F1A-871E-41E8-ADDC-EC649B1827F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35DE06-0B0B-4818-81DB-FDBB019FF7B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884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loud">
            <a:extLst>
              <a:ext uri="{FF2B5EF4-FFF2-40B4-BE49-F238E27FC236}">
                <a16:creationId xmlns:a16="http://schemas.microsoft.com/office/drawing/2014/main" id="{F24DF316-2FA6-AE44-AB7A-9E7E86E0B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8297"/>
            <a:ext cx="508406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6108521" y="1608298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66215" y="1608297"/>
            <a:ext cx="508406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65FA2D-6C94-456B-8DE9-80C7A3BE2C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06EC0-4AE6-4D7C-87DE-D393DC47ED9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594DB29-C2B8-4F61-8419-EEE3D1E837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4C4FB3-367C-49DA-9BEF-99BD8CD346F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59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image" Target="../media/image1.emf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Tag">
            <a:extLst>
              <a:ext uri="{FF2B5EF4-FFF2-40B4-BE49-F238E27FC236}">
                <a16:creationId xmlns:a16="http://schemas.microsoft.com/office/drawing/2014/main" id="{DA16EBAD-93BE-4ACF-A78F-3C1CEDB86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8A70F255-3C2A-4AC7-8935-184146E3B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sp>
        <p:nvSpPr>
          <p:cNvPr id="4" name="Text Field">
            <a:extLst>
              <a:ext uri="{FF2B5EF4-FFF2-40B4-BE49-F238E27FC236}">
                <a16:creationId xmlns:a16="http://schemas.microsoft.com/office/drawing/2014/main" id="{E46619B6-A626-4CDA-96E2-B94F4637C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8875" y="1600200"/>
            <a:ext cx="10671048" cy="451485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08A3F6CD-49F4-D74B-8C7F-D6CA71EFB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8E003242-6B91-1949-A5CA-15BA57A04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20" name="Date">
            <a:extLst>
              <a:ext uri="{FF2B5EF4-FFF2-40B4-BE49-F238E27FC236}">
                <a16:creationId xmlns:a16="http://schemas.microsoft.com/office/drawing/2014/main" id="{65BA88F5-EF53-415B-8446-19188BE675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73138" y="6425604"/>
            <a:ext cx="2743200" cy="3635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US" sz="900" smtClean="0">
                <a:solidFill>
                  <a:srgbClr val="8B8580"/>
                </a:solidFill>
              </a:defRPr>
            </a:lvl1pPr>
          </a:lstStyle>
          <a:p>
            <a:r>
              <a:rPr lang="en-IN"/>
              <a:t>[Date]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300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917" r:id="rId2"/>
    <p:sldLayoutId id="2147483928" r:id="rId3"/>
    <p:sldLayoutId id="2147483893" r:id="rId4"/>
    <p:sldLayoutId id="2147483774" r:id="rId5"/>
    <p:sldLayoutId id="2147483919" r:id="rId6"/>
    <p:sldLayoutId id="2147483922" r:id="rId7"/>
    <p:sldLayoutId id="2147483929" r:id="rId8"/>
    <p:sldLayoutId id="2147483920" r:id="rId9"/>
    <p:sldLayoutId id="2147483930" r:id="rId10"/>
    <p:sldLayoutId id="2147483931" r:id="rId11"/>
    <p:sldLayoutId id="2147483932" r:id="rId12"/>
    <p:sldLayoutId id="2147483936" r:id="rId13"/>
    <p:sldLayoutId id="2147483937" r:id="rId14"/>
    <p:sldLayoutId id="2147483933" r:id="rId15"/>
    <p:sldLayoutId id="2147483935" r:id="rId16"/>
    <p:sldLayoutId id="2147483938" r:id="rId17"/>
    <p:sldLayoutId id="2147483939" r:id="rId18"/>
    <p:sldLayoutId id="2147483761" r:id="rId19"/>
    <p:sldLayoutId id="2147483940" r:id="rId20"/>
    <p:sldLayoutId id="2147483969" r:id="rId21"/>
    <p:sldLayoutId id="2147483970" r:id="rId22"/>
    <p:sldLayoutId id="2147483974" r:id="rId23"/>
    <p:sldLayoutId id="2147483975" r:id="rId24"/>
    <p:sldLayoutId id="2147483781" r:id="rId25"/>
    <p:sldLayoutId id="2147483941" r:id="rId26"/>
    <p:sldLayoutId id="2147483756" r:id="rId27"/>
    <p:sldLayoutId id="2147483914" r:id="rId28"/>
    <p:sldLayoutId id="2147483754" r:id="rId29"/>
    <p:sldLayoutId id="2147483915" r:id="rId30"/>
    <p:sldLayoutId id="2147483778" r:id="rId31"/>
    <p:sldLayoutId id="2147483916" r:id="rId32"/>
    <p:sldLayoutId id="2147483762" r:id="rId33"/>
    <p:sldLayoutId id="2147483942" r:id="rId34"/>
    <p:sldLayoutId id="2147483766" r:id="rId35"/>
    <p:sldLayoutId id="2147483894" r:id="rId36"/>
    <p:sldLayoutId id="2147483769" r:id="rId37"/>
    <p:sldLayoutId id="2147483895" r:id="rId38"/>
    <p:sldLayoutId id="2147483768" r:id="rId39"/>
    <p:sldLayoutId id="2147483897" r:id="rId40"/>
    <p:sldLayoutId id="2147483898" r:id="rId41"/>
    <p:sldLayoutId id="2147483905" r:id="rId42"/>
    <p:sldLayoutId id="2147483749" r:id="rId43"/>
    <p:sldLayoutId id="2147483908" r:id="rId44"/>
    <p:sldLayoutId id="2147483751" r:id="rId45"/>
    <p:sldLayoutId id="2147483945" r:id="rId46"/>
    <p:sldLayoutId id="2147483752" r:id="rId47"/>
    <p:sldLayoutId id="2147483912" r:id="rId48"/>
    <p:sldLayoutId id="2147483763" r:id="rId49"/>
    <p:sldLayoutId id="2147483943" r:id="rId50"/>
    <p:sldLayoutId id="2147483744" r:id="rId51"/>
    <p:sldLayoutId id="2147483944" r:id="rId52"/>
    <p:sldLayoutId id="2147483742" r:id="rId53"/>
    <p:sldLayoutId id="2147483972" r:id="rId54"/>
    <p:sldLayoutId id="2147483973" r:id="rId55"/>
    <p:sldLayoutId id="2147483976" r:id="rId56"/>
    <p:sldLayoutId id="2147483977" r:id="rId5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lang="en-US" sz="2400" b="1" i="0" kern="1200" baseline="0" dirty="0">
          <a:solidFill>
            <a:schemeClr val="tx1"/>
          </a:solidFill>
          <a:latin typeface="+mn-lt"/>
          <a:ea typeface="+mn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Tx/>
        <a:buFont typeface="System Font Regular"/>
        <a:buNone/>
        <a:tabLst/>
        <a:defRPr sz="1800" b="0" i="0" kern="1200">
          <a:solidFill>
            <a:schemeClr val="tx1"/>
          </a:solidFill>
          <a:latin typeface="+mn-lt"/>
          <a:ea typeface="+mn-ea"/>
          <a:cs typeface="Oracle Sans Tab" panose="020B0503020204020204" pitchFamily="34" charset="0"/>
        </a:defRPr>
      </a:lvl1pPr>
      <a:lvl2pPr marL="365760" marR="0" indent="-18288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+mn-lt"/>
          <a:ea typeface="+mn-ea"/>
          <a:cs typeface="Oracle Sans Tab" panose="020B0503020204020204" pitchFamily="34" charset="0"/>
        </a:defRPr>
      </a:lvl2pPr>
      <a:lvl3pPr marL="547688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Oracle Sans Tab Light" panose="020B0403020204020204" pitchFamily="34" charset="0"/>
          <a:ea typeface="+mn-ea"/>
          <a:cs typeface="Oracle Sans Tab Light" panose="020B0403020204020204" pitchFamily="34" charset="0"/>
        </a:defRPr>
      </a:lvl3pPr>
      <a:lvl4pPr marL="730250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Oracle Sans Tab Light" panose="020B0403020204020204" pitchFamily="34" charset="0"/>
          <a:ea typeface="+mn-ea"/>
          <a:cs typeface="Oracle Sans Tab Light" panose="020B0403020204020204" pitchFamily="34" charset="0"/>
        </a:defRPr>
      </a:lvl4pPr>
      <a:lvl5pPr marL="914400" marR="0" indent="-182880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Tx/>
        <a:buFont typeface="System Font Regular"/>
        <a:buChar char="•"/>
        <a:tabLst/>
        <a:defRPr sz="1200" kern="1200">
          <a:solidFill>
            <a:schemeClr val="tx1"/>
          </a:solidFill>
          <a:latin typeface="Oracle Sans Tab Light" panose="020B0403020204020204" pitchFamily="34" charset="0"/>
          <a:ea typeface="+mn-ea"/>
          <a:cs typeface="Oracle Sans Tab Light" panose="020B0403020204020204" pitchFamily="34" charset="0"/>
        </a:defRPr>
      </a:lvl5pPr>
      <a:lvl6pPr marL="109728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SzPct val="100000"/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6pPr>
      <a:lvl7pPr marL="128016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008" userDrawn="1">
          <p15:clr>
            <a:srgbClr val="F26B43"/>
          </p15:clr>
        </p15:guide>
        <p15:guide id="4" orient="horz" pos="3852" userDrawn="1">
          <p15:clr>
            <a:srgbClr val="F26B43"/>
          </p15:clr>
        </p15:guide>
        <p15:guide id="5" pos="480" userDrawn="1">
          <p15:clr>
            <a:srgbClr val="F26B43"/>
          </p15:clr>
        </p15:guide>
        <p15:guide id="6" orient="horz" pos="795" userDrawn="1">
          <p15:clr>
            <a:srgbClr val="F26B43"/>
          </p15:clr>
        </p15:guide>
        <p15:guide id="7" orient="horz" pos="590" userDrawn="1">
          <p15:clr>
            <a:srgbClr val="F26B43"/>
          </p15:clr>
        </p15:guide>
        <p15:guide id="8" pos="72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ev.mysql.com/doc/refman/9.3/en/srjs-data-arguments.html" TargetMode="External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.mysql.com/doc/refman/9.3/en/srjs-data-arguments.html" TargetMode="Externa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7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c/refman/9.3/en/stored-routines-js.html" TargetMode="External"/><Relationship Id="rId2" Type="http://schemas.openxmlformats.org/officeDocument/2006/relationships/hyperlink" Target="https://dev.mysql.com/doc/refman/9.3/en/stored-objects.html" TargetMode="External"/><Relationship Id="rId1" Type="http://schemas.openxmlformats.org/officeDocument/2006/relationships/slideLayout" Target="../slideLayouts/slideLayout38.xml"/><Relationship Id="rId6" Type="http://schemas.openxmlformats.org/officeDocument/2006/relationships/hyperlink" Target="https://blogs.oracle.com/mysql/post/javascript-support-in-mysql-the-uuid-example" TargetMode="External"/><Relationship Id="rId5" Type="http://schemas.openxmlformats.org/officeDocument/2006/relationships/hyperlink" Target="https://lefred.be/content/mysql-vector-datatype-create-your-operations-part-1/" TargetMode="External"/><Relationship Id="rId4" Type="http://schemas.openxmlformats.org/officeDocument/2006/relationships/hyperlink" Target="https://dev.mysql.com/doc/refman/9.3/en/srjs-examples.html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sv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2.png"/><Relationship Id="rId11" Type="http://schemas.openxmlformats.org/officeDocument/2006/relationships/image" Target="../media/image23.png"/><Relationship Id="rId5" Type="http://schemas.openxmlformats.org/officeDocument/2006/relationships/image" Target="../media/image31.svg"/><Relationship Id="rId10" Type="http://schemas.openxmlformats.org/officeDocument/2006/relationships/image" Target="../media/image36.sv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D400C-60F8-48EE-A725-6A9EBA56B0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9745" y="1946396"/>
            <a:ext cx="10158984" cy="1815352"/>
          </a:xfrm>
        </p:spPr>
        <p:txBody>
          <a:bodyPr/>
          <a:lstStyle/>
          <a:p>
            <a:r>
              <a:rPr lang="en-US" dirty="0"/>
              <a:t>MySQL Enterprise Edition</a:t>
            </a:r>
            <a:br>
              <a:rPr lang="en-US" dirty="0"/>
            </a:br>
            <a:r>
              <a:rPr lang="en-US" dirty="0"/>
              <a:t>JavaScript stored programming 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404FD7-35DF-43EE-9247-1DDDFD29CFC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0" dirty="0"/>
              <a:t>Emmanuel COLUSSI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700C42-4178-45BC-BC69-702037AAD5D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pPr lvl="0"/>
            <a:r>
              <a:rPr lang="en-US" dirty="0"/>
              <a:t>MySQL Solution Architect EMEA </a:t>
            </a:r>
            <a:endParaRPr lang="en-US" noProof="0" dirty="0"/>
          </a:p>
          <a:p>
            <a:pPr lvl="0"/>
            <a:r>
              <a:rPr lang="fr-CH" sz="1800" kern="0" dirty="0">
                <a:effectLst/>
                <a:latin typeface="Profile Light" pitchFamily="2" charset="77"/>
                <a:ea typeface="Times New Roman" panose="02020603050405020304" pitchFamily="18" charset="0"/>
                <a:cs typeface="Aptos" panose="020B0004020202020204" pitchFamily="34" charset="0"/>
              </a:rPr>
              <a:t>Oracle MySQL GBU </a:t>
            </a:r>
          </a:p>
        </p:txBody>
      </p:sp>
      <p:cxnSp>
        <p:nvCxnSpPr>
          <p:cNvPr id="12" name="Accent Mark">
            <a:extLst>
              <a:ext uri="{FF2B5EF4-FFF2-40B4-BE49-F238E27FC236}">
                <a16:creationId xmlns:a16="http://schemas.microsoft.com/office/drawing/2014/main" id="{AC2B888B-9DC0-4554-93CE-D19B48D17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1023271" y="4187952"/>
            <a:ext cx="374904" cy="0"/>
          </a:xfrm>
          <a:prstGeom prst="line">
            <a:avLst/>
          </a:prstGeom>
          <a:ln w="38100" cap="flat">
            <a:solidFill>
              <a:srgbClr val="FACD6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11" descr="Logotipo&#10;&#10;Descripción generada automáticamente">
            <a:extLst>
              <a:ext uri="{FF2B5EF4-FFF2-40B4-BE49-F238E27FC236}">
                <a16:creationId xmlns:a16="http://schemas.microsoft.com/office/drawing/2014/main" id="{7A69EE7C-33F1-ED43-369C-5F16873C1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7" y="53904"/>
            <a:ext cx="2864613" cy="2120819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A519CBA-7D71-18D5-B74D-D8A1804AC396}"/>
              </a:ext>
            </a:extLst>
          </p:cNvPr>
          <p:cNvSpPr txBox="1">
            <a:spLocks/>
          </p:cNvSpPr>
          <p:nvPr/>
        </p:nvSpPr>
        <p:spPr>
          <a:xfrm>
            <a:off x="979229" y="3227483"/>
            <a:ext cx="10671048" cy="5404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Webinar du 20 Mai 2025</a:t>
            </a:r>
          </a:p>
        </p:txBody>
      </p:sp>
    </p:spTree>
    <p:extLst>
      <p:ext uri="{BB962C8B-B14F-4D97-AF65-F5344CB8AC3E}">
        <p14:creationId xmlns:p14="http://schemas.microsoft.com/office/powerpoint/2010/main" val="201430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195D2-CD6B-C465-148D-C533A4E6C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7810CEE-9A90-9971-D298-C8DADC856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BF54510-FD9A-93FF-5515-75A85A662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CD5B6C72-02CF-850D-0084-053AF9E474D2}"/>
              </a:ext>
            </a:extLst>
          </p:cNvPr>
          <p:cNvSpPr txBox="1">
            <a:spLocks/>
          </p:cNvSpPr>
          <p:nvPr/>
        </p:nvSpPr>
        <p:spPr>
          <a:xfrm>
            <a:off x="857002" y="716369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Flow</a:t>
            </a:r>
            <a:endParaRPr lang="en-US" sz="2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50A79A9-BBD7-8B23-70C4-A19D28F1FE16}"/>
              </a:ext>
            </a:extLst>
          </p:cNvPr>
          <p:cNvSpPr txBox="1">
            <a:spLocks/>
          </p:cNvSpPr>
          <p:nvPr/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MySQL </a:t>
            </a:r>
            <a:r>
              <a:rPr lang="fr-CH" dirty="0" err="1"/>
              <a:t>stored</a:t>
            </a:r>
            <a:r>
              <a:rPr lang="fr-CH" dirty="0"/>
              <a:t> routines</a:t>
            </a:r>
          </a:p>
          <a:p>
            <a:endParaRPr lang="fr-CH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A1FDB8A-8D9E-CCF1-D6ED-5BD73E7DA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226" y="1110817"/>
            <a:ext cx="8360635" cy="549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6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8536F-7DE1-BA2B-72BA-8269527A7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6DBACA5-617C-217C-5809-CDF55A06A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B9407ED-CD97-F5FD-1128-461C51C99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53EABF95-4409-422A-657B-3388DD854EC4}"/>
              </a:ext>
            </a:extLst>
          </p:cNvPr>
          <p:cNvSpPr txBox="1">
            <a:spLocks/>
          </p:cNvSpPr>
          <p:nvPr/>
        </p:nvSpPr>
        <p:spPr>
          <a:xfrm>
            <a:off x="857002" y="716369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20F0194-B8FC-9DC6-FCA6-A97D7D591F41}"/>
              </a:ext>
            </a:extLst>
          </p:cNvPr>
          <p:cNvSpPr txBox="1">
            <a:spLocks/>
          </p:cNvSpPr>
          <p:nvPr/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 err="1"/>
              <a:t>Stored</a:t>
            </a:r>
            <a:r>
              <a:rPr lang="fr-CH" dirty="0"/>
              <a:t> </a:t>
            </a:r>
            <a:r>
              <a:rPr lang="fr-CH" dirty="0" err="1"/>
              <a:t>procedure</a:t>
            </a:r>
            <a:r>
              <a:rPr lang="fr-CH" dirty="0"/>
              <a:t> </a:t>
            </a:r>
            <a:r>
              <a:rPr lang="fr-CH" dirty="0" err="1"/>
              <a:t>security</a:t>
            </a:r>
            <a:endParaRPr lang="fr-CH" dirty="0"/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D23709BC-8C0B-D7AF-3671-46334E2248BE}"/>
              </a:ext>
            </a:extLst>
          </p:cNvPr>
          <p:cNvSpPr txBox="1">
            <a:spLocks/>
          </p:cNvSpPr>
          <p:nvPr/>
        </p:nvSpPr>
        <p:spPr>
          <a:xfrm>
            <a:off x="771525" y="1600200"/>
            <a:ext cx="10677525" cy="45079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555555"/>
                </a:solidFill>
                <a:latin typeface="Open Sans" panose="020B0606030504020204" pitchFamily="34" charset="0"/>
              </a:rPr>
              <a:t>There are specific privileges for routines</a:t>
            </a:r>
          </a:p>
          <a:p>
            <a:pPr marL="708660" lvl="1" indent="-342900">
              <a:lnSpc>
                <a:spcPct val="100000"/>
              </a:lnSpc>
              <a:buFont typeface="Courier New" panose="02070309020205020404" pitchFamily="49" charset="0"/>
              <a:buChar char="o"/>
              <a:defRPr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CREATE ROUTINE, ALTER ROUTINE, EXECUTE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srgbClr val="555555"/>
                </a:solidFill>
                <a:latin typeface="Open Sans" panose="020B0606030504020204" pitchFamily="34" charset="0"/>
              </a:rPr>
              <a:t>SQL SECURITY define the scope of the stored object</a:t>
            </a:r>
          </a:p>
          <a:p>
            <a:pPr marL="708660" lvl="1" indent="-342900">
              <a:lnSpc>
                <a:spcPct val="100000"/>
              </a:lnSpc>
              <a:buFont typeface="Courier New" panose="02070309020205020404" pitchFamily="49" charset="0"/>
              <a:buChar char="o"/>
              <a:defRPr/>
            </a:pPr>
            <a:r>
              <a:rPr lang="en-US">
                <a:latin typeface="Oracle Sans Light" panose="020B0403020204020204" pitchFamily="34" charset="0"/>
                <a:cs typeface="Oracle Sans Light" panose="020B0403020204020204" pitchFamily="34" charset="0"/>
              </a:rPr>
              <a:t>If a definition omits the DEFINER attribute, the default object definer is the user who creates it</a:t>
            </a:r>
          </a:p>
          <a:p>
            <a:pPr marL="457200" lvl="1" indent="-457200">
              <a:lnSpc>
                <a:spcPct val="100000"/>
              </a:lnSpc>
              <a:buSzTx/>
              <a:defRPr/>
            </a:pPr>
            <a:r>
              <a:rPr lang="en-US" sz="2400">
                <a:solidFill>
                  <a:srgbClr val="555555"/>
                </a:solidFill>
                <a:latin typeface="Open Sans" panose="020B0606030504020204" pitchFamily="34" charset="0"/>
              </a:rPr>
              <a:t>SQL SECURITY DEFINER to execute in definer security context</a:t>
            </a:r>
          </a:p>
          <a:p>
            <a:pPr marL="708660" lvl="1" indent="-342900">
              <a:lnSpc>
                <a:spcPct val="100000"/>
              </a:lnSpc>
              <a:buFont typeface="Courier New" panose="02070309020205020404" pitchFamily="49" charset="0"/>
              <a:buChar char="o"/>
              <a:defRPr/>
            </a:pPr>
            <a:r>
              <a:rPr lang="en-US">
                <a:latin typeface="Oracle Sans Light" panose="020B0403020204020204" pitchFamily="34" charset="0"/>
                <a:cs typeface="Oracle Sans Light" panose="020B0403020204020204" pitchFamily="34" charset="0"/>
              </a:rPr>
              <a:t>let other users to execute the command without the privilege on referenced objects</a:t>
            </a:r>
          </a:p>
          <a:p>
            <a:pPr marL="457200" lvl="1" indent="-457200">
              <a:lnSpc>
                <a:spcPct val="100000"/>
              </a:lnSpc>
              <a:buSzTx/>
              <a:defRPr/>
            </a:pPr>
            <a:r>
              <a:rPr lang="en-US" sz="2400">
                <a:solidFill>
                  <a:srgbClr val="555555"/>
                </a:solidFill>
                <a:latin typeface="Open Sans" panose="020B0606030504020204" pitchFamily="34" charset="0"/>
              </a:rPr>
              <a:t>SQL SECURITY INVOKER to execute in invoker security context</a:t>
            </a:r>
          </a:p>
          <a:p>
            <a:pPr marL="708660" lvl="1" indent="-342900">
              <a:lnSpc>
                <a:spcPct val="100000"/>
              </a:lnSpc>
              <a:buFont typeface="Courier New" panose="02070309020205020404" pitchFamily="49" charset="0"/>
              <a:buChar char="o"/>
              <a:defRPr/>
            </a:pPr>
            <a:r>
              <a:rPr lang="en-US">
                <a:latin typeface="Oracle Sans Light" panose="020B0403020204020204" pitchFamily="34" charset="0"/>
                <a:cs typeface="Oracle Sans Light" panose="020B0403020204020204" pitchFamily="34" charset="0"/>
              </a:rPr>
              <a:t>let other users to execute the command only on objects where they have the privilege</a:t>
            </a:r>
          </a:p>
          <a:p>
            <a:pPr marL="342900" indent="-342900">
              <a:lnSpc>
                <a:spcPct val="100000"/>
              </a:lnSpc>
              <a:buFont typeface="Courier New" panose="02070309020205020404" pitchFamily="49" charset="0"/>
              <a:buChar char="o"/>
              <a:defRPr/>
            </a:pPr>
            <a:endParaRPr lang="en-US" sz="1600" dirty="0">
              <a:latin typeface="Oracle Sans Light" panose="020B0403020204020204" pitchFamily="34" charset="0"/>
              <a:cs typeface="Oracle Sans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51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0EF77-F5B9-301E-A07D-7C350C3B2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AF91F48-DB8D-B12B-DAF5-B2280DB30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B2BE46-CCF8-C20E-0D16-D0D852E92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ED4A0223-8AC3-5ABB-EFF2-B237459C2385}"/>
              </a:ext>
            </a:extLst>
          </p:cNvPr>
          <p:cNvSpPr txBox="1">
            <a:spLocks/>
          </p:cNvSpPr>
          <p:nvPr/>
        </p:nvSpPr>
        <p:spPr>
          <a:xfrm>
            <a:off x="857002" y="716369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A10FB1B-C5B3-FD3A-56EC-85B3117FD68D}"/>
              </a:ext>
            </a:extLst>
          </p:cNvPr>
          <p:cNvSpPr txBox="1">
            <a:spLocks/>
          </p:cNvSpPr>
          <p:nvPr/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Uses of </a:t>
            </a:r>
            <a:r>
              <a:rPr lang="fr-CH" dirty="0" err="1"/>
              <a:t>Stored</a:t>
            </a:r>
            <a:r>
              <a:rPr lang="fr-CH" dirty="0"/>
              <a:t> Routines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F0A773-4A72-BD4D-CAAA-803C227CFA89}"/>
              </a:ext>
            </a:extLst>
          </p:cNvPr>
          <p:cNvSpPr txBox="1">
            <a:spLocks/>
          </p:cNvSpPr>
          <p:nvPr/>
        </p:nvSpPr>
        <p:spPr>
          <a:xfrm>
            <a:off x="771525" y="1600200"/>
            <a:ext cx="10677525" cy="45079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555555"/>
                </a:solidFill>
                <a:latin typeface="Open Sans" panose="020B0606030504020204" pitchFamily="34" charset="0"/>
              </a:rPr>
              <a:t>Extend functions available to clients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555555"/>
                </a:solidFill>
                <a:latin typeface="Open Sans" panose="020B0606030504020204" pitchFamily="34" charset="0"/>
              </a:rPr>
              <a:t>Centralized client functionality</a:t>
            </a:r>
          </a:p>
          <a:p>
            <a:pPr marL="708660" lvl="1" indent="-342900">
              <a:lnSpc>
                <a:spcPct val="12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600">
                <a:latin typeface="Oracle Sans Light" panose="020B0403020204020204" pitchFamily="34" charset="0"/>
                <a:cs typeface="Oracle Sans Light" panose="020B0403020204020204" pitchFamily="34" charset="0"/>
              </a:rPr>
              <a:t>Create a routine in MySQL and make it available to multiple clients</a:t>
            </a:r>
          </a:p>
          <a:p>
            <a:pPr marL="708660" lvl="1" indent="-342900">
              <a:lnSpc>
                <a:spcPct val="12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600">
                <a:latin typeface="Oracle Sans Light" panose="020B0403020204020204" pitchFamily="34" charset="0"/>
                <a:cs typeface="Oracle Sans Light" panose="020B0403020204020204" pitchFamily="34" charset="0"/>
              </a:rPr>
              <a:t>Simplified maintenance</a:t>
            </a:r>
          </a:p>
          <a:p>
            <a:pPr marL="708660" lvl="1" indent="-342900">
              <a:lnSpc>
                <a:spcPct val="12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600">
                <a:latin typeface="Oracle Sans Light" panose="020B0403020204020204" pitchFamily="34" charset="0"/>
                <a:cs typeface="Oracle Sans Light" panose="020B0403020204020204" pitchFamily="34" charset="0"/>
              </a:rPr>
              <a:t>Improved security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555555"/>
                </a:solidFill>
                <a:latin typeface="Open Sans" panose="020B0606030504020204" pitchFamily="34" charset="0"/>
              </a:rPr>
              <a:t>Create automations</a:t>
            </a:r>
          </a:p>
          <a:p>
            <a:pPr marL="708660" lvl="1" indent="-342900">
              <a:lnSpc>
                <a:spcPct val="12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600">
                <a:latin typeface="Oracle Sans Light" panose="020B0403020204020204" pitchFamily="34" charset="0"/>
                <a:cs typeface="Oracle Sans Light" panose="020B0403020204020204" pitchFamily="34" charset="0"/>
              </a:rPr>
              <a:t>Used for triggers</a:t>
            </a:r>
          </a:p>
          <a:p>
            <a:pPr marL="708660" lvl="1" indent="-342900">
              <a:lnSpc>
                <a:spcPct val="12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600">
                <a:latin typeface="Oracle Sans Light" panose="020B0403020204020204" pitchFamily="34" charset="0"/>
                <a:cs typeface="Oracle Sans Light" panose="020B0403020204020204" pitchFamily="34" charset="0"/>
              </a:rPr>
              <a:t>Used from event scheduler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555555"/>
                </a:solidFill>
                <a:latin typeface="Open Sans" panose="020B0606030504020204" pitchFamily="34" charset="0"/>
              </a:rPr>
              <a:t>Security</a:t>
            </a:r>
          </a:p>
          <a:p>
            <a:pPr marL="708660" lvl="1" indent="-342900">
              <a:lnSpc>
                <a:spcPct val="12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600">
                <a:latin typeface="Oracle Sans Light" panose="020B0403020204020204" pitchFamily="34" charset="0"/>
                <a:cs typeface="Oracle Sans Light" panose="020B0403020204020204" pitchFamily="34" charset="0"/>
              </a:rPr>
              <a:t>Minimize data access, executing with DEFINER privileges</a:t>
            </a:r>
          </a:p>
          <a:p>
            <a:pPr marL="708660" lvl="1" indent="-342900">
              <a:lnSpc>
                <a:spcPct val="12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600">
                <a:latin typeface="Oracle Sans Light" panose="020B0403020204020204" pitchFamily="34" charset="0"/>
                <a:cs typeface="Oracle Sans Light" panose="020B0403020204020204" pitchFamily="34" charset="0"/>
              </a:rPr>
              <a:t>Single location processing</a:t>
            </a:r>
            <a:endParaRPr lang="en-US" sz="1600" dirty="0">
              <a:latin typeface="Oracle Sans Light" panose="020B0403020204020204" pitchFamily="34" charset="0"/>
              <a:cs typeface="Oracle Sans Light" panose="020B0403020204020204" pitchFamily="34" charset="0"/>
            </a:endParaRPr>
          </a:p>
        </p:txBody>
      </p:sp>
      <p:pic>
        <p:nvPicPr>
          <p:cNvPr id="7" name="Picture Placeholder 19">
            <a:extLst>
              <a:ext uri="{FF2B5EF4-FFF2-40B4-BE49-F238E27FC236}">
                <a16:creationId xmlns:a16="http://schemas.microsoft.com/office/drawing/2014/main" id="{BBB8CD28-402F-B01A-6309-B3808A7D8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" r="58"/>
          <a:stretch>
            <a:fillRect/>
          </a:stretch>
        </p:blipFill>
        <p:spPr>
          <a:xfrm>
            <a:off x="8130564" y="2742301"/>
            <a:ext cx="2749871" cy="275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8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A0B1B-38BC-1B44-81EE-B0E55B5A1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E2EE6C3-723A-D0E0-90B4-8C39A7FF2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B9836D-1315-61E7-DA3E-6E5A3F56B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56E7508B-DBAD-D81B-FA63-EBC2E7A35A03}"/>
              </a:ext>
            </a:extLst>
          </p:cNvPr>
          <p:cNvSpPr txBox="1">
            <a:spLocks/>
          </p:cNvSpPr>
          <p:nvPr/>
        </p:nvSpPr>
        <p:spPr>
          <a:xfrm>
            <a:off x="857002" y="716369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A993BF-BFF0-56CC-CEED-0D9392DADBF6}"/>
              </a:ext>
            </a:extLst>
          </p:cNvPr>
          <p:cNvSpPr txBox="1">
            <a:spLocks/>
          </p:cNvSpPr>
          <p:nvPr/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SQL </a:t>
            </a:r>
            <a:r>
              <a:rPr lang="fr-CH" dirty="0" err="1"/>
              <a:t>stored</a:t>
            </a:r>
            <a:r>
              <a:rPr lang="fr-CH" dirty="0"/>
              <a:t> </a:t>
            </a:r>
            <a:r>
              <a:rPr lang="fr-CH" dirty="0" err="1"/>
              <a:t>procedure</a:t>
            </a:r>
            <a:r>
              <a:rPr lang="fr-CH" dirty="0"/>
              <a:t> </a:t>
            </a:r>
            <a:r>
              <a:rPr lang="fr-CH" dirty="0" err="1"/>
              <a:t>example</a:t>
            </a:r>
            <a:endParaRPr lang="fr-CH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16DCB65C-B3D2-895B-8595-5B91ACE906F2}"/>
              </a:ext>
            </a:extLst>
          </p:cNvPr>
          <p:cNvSpPr txBox="1">
            <a:spLocks/>
          </p:cNvSpPr>
          <p:nvPr/>
        </p:nvSpPr>
        <p:spPr>
          <a:xfrm>
            <a:off x="757237" y="1352774"/>
            <a:ext cx="10677525" cy="45079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mysql&gt; 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delimiter //</a:t>
            </a: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mysql&gt; 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CREATE PROCEDURE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citycount (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country CHAR(3), 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OUT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cities INT)</a:t>
            </a:r>
          </a:p>
          <a:p>
            <a:pPr>
              <a:lnSpc>
                <a:spcPct val="100000"/>
              </a:lnSpc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>
              <a:lnSpc>
                <a:spcPct val="100000"/>
              </a:lnSpc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      SELECT COUNT(*) INTO cities FROM world.city WHERE CountryCode = country;</a:t>
            </a:r>
          </a:p>
          <a:p>
            <a:pPr>
              <a:lnSpc>
                <a:spcPct val="100000"/>
              </a:lnSpc>
            </a:pP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       END//</a:t>
            </a:r>
          </a:p>
          <a:p>
            <a:pPr>
              <a:lnSpc>
                <a:spcPct val="100000"/>
              </a:lnSpc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Query OK, 0 rows affected (0.01 sec)</a:t>
            </a: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mysql&gt; 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delimiter ;</a:t>
            </a: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mysql&gt; 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citycount('JPN', @cities); -- cities in Japan</a:t>
            </a:r>
          </a:p>
          <a:p>
            <a:pPr>
              <a:lnSpc>
                <a:spcPct val="100000"/>
              </a:lnSpc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Query OK, 1 row affected (0.00 sec)</a:t>
            </a: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mysql&gt; 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SELECT @cities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+---------+</a:t>
            </a:r>
          </a:p>
          <a:p>
            <a:pPr>
              <a:lnSpc>
                <a:spcPct val="100000"/>
              </a:lnSpc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| @cities |</a:t>
            </a:r>
          </a:p>
          <a:p>
            <a:pPr>
              <a:lnSpc>
                <a:spcPct val="100000"/>
              </a:lnSpc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+---------+</a:t>
            </a:r>
          </a:p>
          <a:p>
            <a:pPr>
              <a:lnSpc>
                <a:spcPct val="100000"/>
              </a:lnSpc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|     248 |</a:t>
            </a:r>
          </a:p>
          <a:p>
            <a:pPr>
              <a:lnSpc>
                <a:spcPct val="100000"/>
              </a:lnSpc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+---------+</a:t>
            </a:r>
          </a:p>
          <a:p>
            <a:pPr>
              <a:lnSpc>
                <a:spcPct val="100000"/>
              </a:lnSpc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1 row in set (0.00 sec)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72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6F4FC-9C67-769B-0F38-F51F056B5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0AB2729-072E-BAB9-70CD-DA99C1A43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F4EEF2-A924-39D6-7AA3-2F0EE8C8D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1D73F8A2-822C-D621-816E-44E0C77220E5}"/>
              </a:ext>
            </a:extLst>
          </p:cNvPr>
          <p:cNvSpPr txBox="1">
            <a:spLocks/>
          </p:cNvSpPr>
          <p:nvPr/>
        </p:nvSpPr>
        <p:spPr>
          <a:xfrm>
            <a:off x="857002" y="716369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5AC5B13-55F9-09E5-865E-FD60FFD8585E}"/>
              </a:ext>
            </a:extLst>
          </p:cNvPr>
          <p:cNvSpPr txBox="1">
            <a:spLocks/>
          </p:cNvSpPr>
          <p:nvPr/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SQL </a:t>
            </a:r>
            <a:r>
              <a:rPr lang="fr-CH" dirty="0" err="1"/>
              <a:t>stored</a:t>
            </a:r>
            <a:r>
              <a:rPr lang="fr-CH" dirty="0"/>
              <a:t> </a:t>
            </a:r>
            <a:r>
              <a:rPr lang="fr-CH" dirty="0" err="1"/>
              <a:t>function</a:t>
            </a:r>
            <a:r>
              <a:rPr lang="fr-CH" dirty="0"/>
              <a:t> </a:t>
            </a:r>
            <a:r>
              <a:rPr lang="fr-CH" dirty="0" err="1"/>
              <a:t>example</a:t>
            </a:r>
            <a:endParaRPr lang="fr-CH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999BC1-5269-B8E4-D306-9E04435FCFC2}"/>
              </a:ext>
            </a:extLst>
          </p:cNvPr>
          <p:cNvSpPr txBox="1">
            <a:spLocks/>
          </p:cNvSpPr>
          <p:nvPr/>
        </p:nvSpPr>
        <p:spPr>
          <a:xfrm>
            <a:off x="771525" y="1600200"/>
            <a:ext cx="10677525" cy="450799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mysql&gt; 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delimiter //</a:t>
            </a: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mysql&gt; 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CREATE FUNCTION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hello (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s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CHAR(20)) 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RETURNS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CHAR(50) 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DETERMINISTIC</a:t>
            </a:r>
          </a:p>
          <a:p>
            <a:pPr>
              <a:lnSpc>
                <a:spcPct val="100000"/>
              </a:lnSpc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>
              <a:lnSpc>
                <a:spcPct val="100000"/>
              </a:lnSpc>
            </a:pP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         RETURN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CONCAT('Hello, ',s,'!');</a:t>
            </a:r>
          </a:p>
          <a:p>
            <a:pPr>
              <a:lnSpc>
                <a:spcPct val="100000"/>
              </a:lnSpc>
            </a:pP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       END//</a:t>
            </a:r>
          </a:p>
          <a:p>
            <a:pPr>
              <a:lnSpc>
                <a:spcPct val="100000"/>
              </a:lnSpc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Query OK, 0 rows affected (0.00 sec)</a:t>
            </a: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mysql&gt; 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delimiter ;</a:t>
            </a: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mysql&gt; 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SELECT hello('world');</a:t>
            </a:r>
          </a:p>
          <a:p>
            <a:pPr>
              <a:lnSpc>
                <a:spcPct val="100000"/>
              </a:lnSpc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+----------------+</a:t>
            </a:r>
          </a:p>
          <a:p>
            <a:pPr>
              <a:lnSpc>
                <a:spcPct val="100000"/>
              </a:lnSpc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| hello('world') |</a:t>
            </a:r>
          </a:p>
          <a:p>
            <a:pPr>
              <a:lnSpc>
                <a:spcPct val="100000"/>
              </a:lnSpc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+----------------+</a:t>
            </a:r>
          </a:p>
          <a:p>
            <a:pPr>
              <a:lnSpc>
                <a:spcPct val="100000"/>
              </a:lnSpc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| Hello, world!  |</a:t>
            </a:r>
          </a:p>
          <a:p>
            <a:pPr>
              <a:lnSpc>
                <a:spcPct val="100000"/>
              </a:lnSpc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+----------------+</a:t>
            </a:r>
          </a:p>
          <a:p>
            <a:pPr>
              <a:lnSpc>
                <a:spcPct val="100000"/>
              </a:lnSpc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1 row in set (0.00 sec)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4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7062B-9073-1D1D-934F-D607EBC32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A67F8BE-EAD3-F59C-D16D-93990BE4D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A205D5-CDD8-37D8-2663-2CF2A4F98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0BE5FB0-449D-9C85-ED14-2FF3A62F5742}"/>
              </a:ext>
            </a:extLst>
          </p:cNvPr>
          <p:cNvSpPr txBox="1">
            <a:spLocks/>
          </p:cNvSpPr>
          <p:nvPr/>
        </p:nvSpPr>
        <p:spPr>
          <a:xfrm>
            <a:off x="857002" y="716369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F71EC3-F60C-0853-4928-05CA45E29981}"/>
              </a:ext>
            </a:extLst>
          </p:cNvPr>
          <p:cNvSpPr txBox="1">
            <a:spLocks/>
          </p:cNvSpPr>
          <p:nvPr/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 err="1"/>
              <a:t>Stored</a:t>
            </a:r>
            <a:r>
              <a:rPr lang="fr-CH" dirty="0"/>
              <a:t> Routine </a:t>
            </a:r>
            <a:r>
              <a:rPr lang="fr-CH" dirty="0" err="1"/>
              <a:t>Metadata</a:t>
            </a:r>
            <a:endParaRPr lang="fr-CH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AB4024A5-BBB0-2D5C-E125-A5DD19A67FC9}"/>
              </a:ext>
            </a:extLst>
          </p:cNvPr>
          <p:cNvSpPr txBox="1">
            <a:spLocks/>
          </p:cNvSpPr>
          <p:nvPr/>
        </p:nvSpPr>
        <p:spPr>
          <a:xfrm>
            <a:off x="771525" y="1600200"/>
            <a:ext cx="10677525" cy="45079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/>
              <a:t>Query the ROUTINES table in the INFORMATION_SCHEMA database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/>
              <a:t>Use SHOW CREATE PROCEDURE and SHOW CREATE FUNCTION to view routine definitions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/>
              <a:t>Use SHOW PROCEDURE STATUS and SHOW FUNCTION STATUS to examine routine characteristics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/>
              <a:t>Up to MySQL 8.4</a:t>
            </a:r>
            <a:r>
              <a:rPr lang="en-US" sz="2000"/>
              <a:t>: Stored routines are SQL-only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/>
              <a:t>Refer to the manual for details on variables and flow control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/>
              <a:t>From MySQL 9.0 onwards</a:t>
            </a:r>
            <a:r>
              <a:rPr lang="en-US" sz="2000"/>
              <a:t>: JavaScript support is available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/>
              <a:t>Starting with MySQL 9.2</a:t>
            </a:r>
            <a:r>
              <a:rPr lang="en-US" sz="2000"/>
              <a:t>: Create libraries to enhance routine reusability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9599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5D7E6-7755-0F58-88E1-DE8C6DB5F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8B042B6-2BFE-458D-FDE4-0DBC8F6C7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EDCF812-2DA6-D63E-3CFA-F7BCEF42E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D7A93D3-8CC1-514E-56C8-70A151857F37}"/>
              </a:ext>
            </a:extLst>
          </p:cNvPr>
          <p:cNvSpPr txBox="1">
            <a:spLocks/>
          </p:cNvSpPr>
          <p:nvPr/>
        </p:nvSpPr>
        <p:spPr>
          <a:xfrm>
            <a:off x="857002" y="716369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DD5B64C-1303-E840-4BDC-ABD60DA25D80}"/>
              </a:ext>
            </a:extLst>
          </p:cNvPr>
          <p:cNvSpPr txBox="1">
            <a:spLocks/>
          </p:cNvSpPr>
          <p:nvPr/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Javascript support </a:t>
            </a:r>
            <a:r>
              <a:rPr lang="fr-CH" dirty="0" err="1"/>
              <a:t>inside</a:t>
            </a:r>
            <a:r>
              <a:rPr lang="fr-CH" dirty="0"/>
              <a:t> MySQL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7F1250-80D9-6B26-3DCC-27075E86DB0B}"/>
              </a:ext>
            </a:extLst>
          </p:cNvPr>
          <p:cNvSpPr txBox="1">
            <a:spLocks/>
          </p:cNvSpPr>
          <p:nvPr/>
        </p:nvSpPr>
        <p:spPr>
          <a:xfrm>
            <a:off x="768875" y="1608575"/>
            <a:ext cx="5084064" cy="45079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ECMAScript 2023 Compliant</a:t>
            </a:r>
            <a:endParaRPr lang="en-US"/>
          </a:p>
          <a:p>
            <a:pPr marL="742950" lvl="1" indent="-285750"/>
            <a:r>
              <a:rPr lang="en-US" sz="1600"/>
              <a:t>Runs in </a:t>
            </a:r>
            <a:r>
              <a:rPr lang="en-US" sz="1600" b="1"/>
              <a:t>strict mode</a:t>
            </a:r>
            <a:r>
              <a:rPr lang="en-US" sz="1600"/>
              <a:t> by default</a:t>
            </a:r>
          </a:p>
          <a:p>
            <a:pPr marL="742950" lvl="1" indent="-285750"/>
            <a:r>
              <a:rPr lang="en-US" sz="1600"/>
              <a:t>Supports standard built-in objects: Object, Function, Math, Date, String, etc.</a:t>
            </a:r>
          </a:p>
          <a:p>
            <a:pPr marL="742950" lvl="1" indent="-285750"/>
            <a:endParaRPr lang="en-US" sz="1600"/>
          </a:p>
          <a:p>
            <a:r>
              <a:rPr lang="en-US" b="1"/>
              <a:t>Scoped Execution Environment</a:t>
            </a:r>
            <a:endParaRPr lang="en-US"/>
          </a:p>
          <a:p>
            <a:pPr marL="742950" lvl="1" indent="-285750"/>
            <a:r>
              <a:rPr lang="en-US" sz="1600"/>
              <a:t>“global” and “globalThis” are supported but scoped to the current routine</a:t>
            </a:r>
          </a:p>
          <a:p>
            <a:pPr marL="742950" lvl="1" indent="-285750"/>
            <a:r>
              <a:rPr lang="en-US" sz="1600" b="1"/>
              <a:t>No access</a:t>
            </a:r>
            <a:r>
              <a:rPr lang="en-US" sz="1600"/>
              <a:t> to filesystem or network from JavaScript code</a:t>
            </a:r>
          </a:p>
          <a:p>
            <a:pPr marL="742950" lvl="1" indent="-285750"/>
            <a:r>
              <a:rPr lang="en-US" sz="1600" b="1"/>
              <a:t>Node.js is not supported</a:t>
            </a:r>
            <a:endParaRPr lang="en-US" sz="1600"/>
          </a:p>
          <a:p>
            <a:pPr marL="742950" lvl="1" indent="-285750"/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8CA1C33-AF62-E39D-DE36-8FFB4C62AD51}"/>
              </a:ext>
            </a:extLst>
          </p:cNvPr>
          <p:cNvSpPr txBox="1">
            <a:spLocks/>
          </p:cNvSpPr>
          <p:nvPr/>
        </p:nvSpPr>
        <p:spPr>
          <a:xfrm>
            <a:off x="6366215" y="1608575"/>
            <a:ext cx="5084064" cy="45079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Execution Model</a:t>
            </a:r>
            <a:endParaRPr lang="en-US"/>
          </a:p>
          <a:p>
            <a:pPr marL="742950" lvl="1" indent="-285750"/>
            <a:r>
              <a:rPr lang="en-US" sz="1600"/>
              <a:t>Single-threaded per query</a:t>
            </a:r>
          </a:p>
          <a:p>
            <a:pPr marL="742950" lvl="1" indent="-285750"/>
            <a:r>
              <a:rPr lang="en-US" sz="1600"/>
              <a:t>Async features (Promise, async/await) are </a:t>
            </a:r>
            <a:r>
              <a:rPr lang="en-US" sz="1600" b="1"/>
              <a:t>simulated</a:t>
            </a:r>
            <a:r>
              <a:rPr lang="en-US" sz="1600"/>
              <a:t> – may show </a:t>
            </a:r>
            <a:r>
              <a:rPr lang="en-US" sz="1600" b="1"/>
              <a:t>non-deterministic behavior</a:t>
            </a:r>
            <a:endParaRPr lang="en-US" sz="1600"/>
          </a:p>
          <a:p>
            <a:endParaRPr lang="en-US" b="1"/>
          </a:p>
          <a:p>
            <a:r>
              <a:rPr lang="en-US" b="1"/>
              <a:t>Interop with SQL</a:t>
            </a:r>
            <a:endParaRPr lang="en-US"/>
          </a:p>
          <a:p>
            <a:pPr marL="742950" lvl="1" indent="-285750"/>
            <a:r>
              <a:rPr lang="en-US" sz="1600"/>
              <a:t>Call SQL stored programs from JavaScript</a:t>
            </a:r>
          </a:p>
          <a:p>
            <a:pPr marL="742950" lvl="1" indent="-285750"/>
            <a:r>
              <a:rPr lang="en-US" sz="1600"/>
              <a:t>JavaScript routines can be invoked from SQL procedures, functions, events, and triggers</a:t>
            </a:r>
          </a:p>
          <a:p>
            <a:pPr marL="742950" lvl="1" indent="-285750"/>
            <a:r>
              <a:rPr lang="en-US" sz="1600"/>
              <a:t>Supports recursion up to </a:t>
            </a:r>
            <a:r>
              <a:rPr lang="en-US" sz="1600" b="1"/>
              <a:t>1000 levels</a:t>
            </a:r>
          </a:p>
          <a:p>
            <a:endParaRPr lang="en-US" b="1"/>
          </a:p>
          <a:p>
            <a:r>
              <a:rPr lang="en-US" b="1"/>
              <a:t>Developer Convenience</a:t>
            </a:r>
            <a:endParaRPr lang="en-US"/>
          </a:p>
          <a:p>
            <a:pPr marL="742950" lvl="1" indent="-285750"/>
            <a:r>
              <a:rPr lang="en-US" sz="1600"/>
              <a:t>No need to change DELIMITER – semicolon (;) is handled transparently</a:t>
            </a:r>
          </a:p>
          <a:p>
            <a:pPr marL="742950" lvl="1" indent="-285750"/>
            <a:endParaRPr lang="en-US" sz="160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7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8F37F-EF45-4D48-E53F-5670D18AF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B857E6A-2A98-1CF6-D76A-002A2B032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646F8C4-3C18-B93B-9BBC-ADBFC7754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FDD6ECF9-173B-3C60-9772-DBDDD5CF764B}"/>
              </a:ext>
            </a:extLst>
          </p:cNvPr>
          <p:cNvSpPr txBox="1">
            <a:spLocks/>
          </p:cNvSpPr>
          <p:nvPr/>
        </p:nvSpPr>
        <p:spPr>
          <a:xfrm>
            <a:off x="857002" y="716369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87B0CE5-EC14-8CFE-8D21-1CC9CB76DC84}"/>
              </a:ext>
            </a:extLst>
          </p:cNvPr>
          <p:cNvSpPr txBox="1">
            <a:spLocks/>
          </p:cNvSpPr>
          <p:nvPr/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MySQL to JavaScript data types conversion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55600C5-240E-64FA-98EE-7973B8FEAA83}"/>
              </a:ext>
            </a:extLst>
          </p:cNvPr>
          <p:cNvSpPr txBox="1">
            <a:spLocks/>
          </p:cNvSpPr>
          <p:nvPr/>
        </p:nvSpPr>
        <p:spPr>
          <a:xfrm>
            <a:off x="771525" y="1600200"/>
            <a:ext cx="10677525" cy="91845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Most MySQL data types are supported for MLE stored program input and output arguments, as well as for return data types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>
                <a:latin typeface="Oracle Sans Light" panose="020B0403020204020204" pitchFamily="34" charset="0"/>
                <a:cs typeface="Oracle Sans Light" panose="020B0403020204020204" pitchFamily="34" charset="0"/>
              </a:rPr>
              <a:t>Automatic conversion between MySQL and JavaScript data types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sz="1600" dirty="0">
              <a:latin typeface="Oracle Sans Light" panose="020B0403020204020204" pitchFamily="34" charset="0"/>
              <a:cs typeface="Oracle Sans Light" panose="020B0403020204020204" pitchFamily="34" charset="0"/>
            </a:endParaRP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02211F92-BC7E-A4AF-E0EF-F0138954B4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288176"/>
              </p:ext>
            </p:extLst>
          </p:nvPr>
        </p:nvGraphicFramePr>
        <p:xfrm>
          <a:off x="1422400" y="2518970"/>
          <a:ext cx="8783484" cy="3337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030452">
                  <a:extLst>
                    <a:ext uri="{9D8B030D-6E8A-4147-A177-3AD203B41FA5}">
                      <a16:colId xmlns:a16="http://schemas.microsoft.com/office/drawing/2014/main" val="3441832566"/>
                    </a:ext>
                  </a:extLst>
                </a:gridCol>
                <a:gridCol w="2753032">
                  <a:extLst>
                    <a:ext uri="{9D8B030D-6E8A-4147-A177-3AD203B41FA5}">
                      <a16:colId xmlns:a16="http://schemas.microsoft.com/office/drawing/2014/main" val="37758016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MySQL Type</a:t>
                      </a:r>
                    </a:p>
                  </a:txBody>
                  <a:tcPr marL="19050" marR="19050" marT="19050" marB="1800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JavaScript Type</a:t>
                      </a:r>
                    </a:p>
                  </a:txBody>
                  <a:tcPr marL="19050" marR="19050" marT="19050" marB="18000" anchor="ctr"/>
                </a:tc>
                <a:extLst>
                  <a:ext uri="{0D108BD9-81ED-4DB2-BD59-A6C34878D82A}">
                    <a16:rowId xmlns:a16="http://schemas.microsoft.com/office/drawing/2014/main" val="3961410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TINYINT, SMALLINT, MEDIUMINT, INT, BOOL, BIGINT, or SERIAL</a:t>
                      </a:r>
                    </a:p>
                  </a:txBody>
                  <a:tcPr marL="19050" marR="19050" marT="19050" marB="1800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If safe: Number; otherwise: String</a:t>
                      </a:r>
                    </a:p>
                  </a:txBody>
                  <a:tcPr marL="19050" marR="19050" marT="19050" marB="18000" anchor="ctr"/>
                </a:tc>
                <a:extLst>
                  <a:ext uri="{0D108BD9-81ED-4DB2-BD59-A6C34878D82A}">
                    <a16:rowId xmlns:a16="http://schemas.microsoft.com/office/drawing/2014/main" val="4118887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FLOAT or DOUBLE</a:t>
                      </a:r>
                    </a:p>
                  </a:txBody>
                  <a:tcPr marL="19050" marR="19050" marT="19050" marB="1800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</a:p>
                  </a:txBody>
                  <a:tcPr marL="19050" marR="19050" marT="19050" marB="18000" anchor="ctr"/>
                </a:tc>
                <a:extLst>
                  <a:ext uri="{0D108BD9-81ED-4DB2-BD59-A6C34878D82A}">
                    <a16:rowId xmlns:a16="http://schemas.microsoft.com/office/drawing/2014/main" val="3125494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CHAR, VARCHAR, TINYTEXT, TEXT, MEDIUMTEXT, or LONGTEXT</a:t>
                      </a:r>
                    </a:p>
                  </a:txBody>
                  <a:tcPr marL="19050" marR="19050" marT="19050" marB="1800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</a:p>
                  </a:txBody>
                  <a:tcPr marL="19050" marR="19050" marT="19050" marB="18000" anchor="ctr"/>
                </a:tc>
                <a:extLst>
                  <a:ext uri="{0D108BD9-81ED-4DB2-BD59-A6C34878D82A}">
                    <a16:rowId xmlns:a16="http://schemas.microsoft.com/office/drawing/2014/main" val="254468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TINYBLOB, BLOB, MEDIUMBLOB, LONGBLOB, BINARY, or VARBINARY</a:t>
                      </a:r>
                    </a:p>
                  </a:txBody>
                  <a:tcPr marL="19050" marR="19050" marT="19050" marB="1800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Uint8Array</a:t>
                      </a:r>
                    </a:p>
                  </a:txBody>
                  <a:tcPr marL="19050" marR="19050" marT="19050" marB="18000" anchor="ctr"/>
                </a:tc>
                <a:extLst>
                  <a:ext uri="{0D108BD9-81ED-4DB2-BD59-A6C34878D82A}">
                    <a16:rowId xmlns:a16="http://schemas.microsoft.com/office/drawing/2014/main" val="3731606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DATE, DATETIME, or TIMESTAMP</a:t>
                      </a:r>
                    </a:p>
                  </a:txBody>
                  <a:tcPr marL="19050" marR="19050" marT="19050" marB="1800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</a:txBody>
                  <a:tcPr marL="19050" marR="19050" marT="19050" marB="18000" anchor="ctr"/>
                </a:tc>
                <a:extLst>
                  <a:ext uri="{0D108BD9-81ED-4DB2-BD59-A6C34878D82A}">
                    <a16:rowId xmlns:a16="http://schemas.microsoft.com/office/drawing/2014/main" val="2179509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</a:p>
                  </a:txBody>
                  <a:tcPr marL="19050" marR="19050" marT="19050" marB="1800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</a:p>
                  </a:txBody>
                  <a:tcPr marL="19050" marR="19050" marT="19050" marB="18000" anchor="ctr"/>
                </a:tc>
                <a:extLst>
                  <a:ext uri="{0D108BD9-81ED-4DB2-BD59-A6C34878D82A}">
                    <a16:rowId xmlns:a16="http://schemas.microsoft.com/office/drawing/2014/main" val="2538079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YEAR</a:t>
                      </a:r>
                    </a:p>
                  </a:txBody>
                  <a:tcPr marL="19050" marR="19050" marT="19050" marB="1800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</a:p>
                  </a:txBody>
                  <a:tcPr marL="19050" marR="19050" marT="19050" marB="18000" anchor="ctr"/>
                </a:tc>
                <a:extLst>
                  <a:ext uri="{0D108BD9-81ED-4DB2-BD59-A6C34878D82A}">
                    <a16:rowId xmlns:a16="http://schemas.microsoft.com/office/drawing/2014/main" val="364966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VECTOR</a:t>
                      </a:r>
                    </a:p>
                  </a:txBody>
                  <a:tcPr marL="19050" marR="19050" marT="19050" marB="1800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Float32Array</a:t>
                      </a:r>
                    </a:p>
                  </a:txBody>
                  <a:tcPr marL="19050" marR="19050" marT="19050" marB="18000" anchor="ctr"/>
                </a:tc>
                <a:extLst>
                  <a:ext uri="{0D108BD9-81ED-4DB2-BD59-A6C34878D82A}">
                    <a16:rowId xmlns:a16="http://schemas.microsoft.com/office/drawing/2014/main" val="914884070"/>
                  </a:ext>
                </a:extLst>
              </a:tr>
            </a:tbl>
          </a:graphicData>
        </a:graphic>
      </p:graphicFrame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18419240-4F7E-99C8-D964-B2E0B05F4193}"/>
              </a:ext>
            </a:extLst>
          </p:cNvPr>
          <p:cNvSpPr txBox="1">
            <a:spLocks/>
          </p:cNvSpPr>
          <p:nvPr/>
        </p:nvSpPr>
        <p:spPr>
          <a:xfrm>
            <a:off x="752475" y="6064411"/>
            <a:ext cx="10677525" cy="36576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Details here: </a:t>
            </a:r>
            <a:r>
              <a:rPr lang="en-US" dirty="0">
                <a:hlinkClick r:id="rId2"/>
              </a:rPr>
              <a:t>https://dev.mysql.com/doc/refman/9.3/en/srjs-data-arguments.html</a:t>
            </a:r>
            <a:r>
              <a:rPr lang="en-US" dirty="0"/>
              <a:t> </a:t>
            </a:r>
            <a:endParaRPr lang="en-US" sz="1600" dirty="0">
              <a:latin typeface="Oracle Sans Light" panose="020B0403020204020204" pitchFamily="34" charset="0"/>
              <a:cs typeface="Oracle Sans Light" panose="020B0403020204020204" pitchFamily="34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sz="1600" dirty="0">
              <a:latin typeface="Oracle Sans Light" panose="020B0403020204020204" pitchFamily="34" charset="0"/>
              <a:cs typeface="Oracle Sans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43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4B98B-9499-D6BF-26BD-2540C1F9D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13512C8-B71B-B629-769F-7E3F02E87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D340063-4757-9585-A4FE-90F6D2BFF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D715EE7-0FFA-4C9E-852D-A4E2CD9FEEA5}"/>
              </a:ext>
            </a:extLst>
          </p:cNvPr>
          <p:cNvSpPr txBox="1">
            <a:spLocks/>
          </p:cNvSpPr>
          <p:nvPr/>
        </p:nvSpPr>
        <p:spPr>
          <a:xfrm>
            <a:off x="857002" y="716369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51DA04A-D0E2-35B3-BA4C-2E8F5E4E6FE2}"/>
              </a:ext>
            </a:extLst>
          </p:cNvPr>
          <p:cNvSpPr txBox="1">
            <a:spLocks/>
          </p:cNvSpPr>
          <p:nvPr/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JavaScript to MySQL Data Type Mapping – Key </a:t>
            </a:r>
            <a:r>
              <a:rPr lang="fr-CH" dirty="0" err="1"/>
              <a:t>Considerations</a:t>
            </a:r>
            <a:endParaRPr lang="fr-CH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C7898AD-0E5C-483A-5426-953B6AABE430}"/>
              </a:ext>
            </a:extLst>
          </p:cNvPr>
          <p:cNvSpPr txBox="1">
            <a:spLocks/>
          </p:cNvSpPr>
          <p:nvPr/>
        </p:nvSpPr>
        <p:spPr>
          <a:xfrm>
            <a:off x="771525" y="1600200"/>
            <a:ext cx="10677525" cy="482314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Dynamic Typing in JavaScript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>
                <a:latin typeface="Oracle Sans Light" panose="020B0403020204020204" pitchFamily="34" charset="0"/>
                <a:cs typeface="Oracle Sans Light" panose="020B0403020204020204" pitchFamily="34" charset="0"/>
              </a:rPr>
              <a:t>JavaScript is dynamically typed; return types are determined </a:t>
            </a:r>
            <a:r>
              <a:rPr lang="en-US" sz="1600" b="1">
                <a:latin typeface="Oracle Sans Light" panose="020B0403020204020204" pitchFamily="34" charset="0"/>
                <a:cs typeface="Oracle Sans Light" panose="020B0403020204020204" pitchFamily="34" charset="0"/>
              </a:rPr>
              <a:t>only at runtime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>
                <a:latin typeface="Oracle Sans Light" panose="020B0403020204020204" pitchFamily="34" charset="0"/>
                <a:cs typeface="Oracle Sans Light" panose="020B0403020204020204" pitchFamily="34" charset="0"/>
              </a:rPr>
              <a:t>This differs from SQL's static typing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Automatic Type Conversion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>
                <a:latin typeface="Oracle Sans Light" panose="020B0403020204020204" pitchFamily="34" charset="0"/>
                <a:cs typeface="Oracle Sans Light" panose="020B0403020204020204" pitchFamily="34" charset="0"/>
              </a:rPr>
              <a:t>MySQL </a:t>
            </a:r>
            <a:r>
              <a:rPr lang="en-US" sz="1600" b="1">
                <a:latin typeface="Oracle Sans Light" panose="020B0403020204020204" pitchFamily="34" charset="0"/>
                <a:cs typeface="Oracle Sans Light" panose="020B0403020204020204" pitchFamily="34" charset="0"/>
              </a:rPr>
              <a:t>automatically converts </a:t>
            </a:r>
            <a:r>
              <a:rPr lang="en-US" sz="1600">
                <a:latin typeface="Oracle Sans Light" panose="020B0403020204020204" pitchFamily="34" charset="0"/>
                <a:cs typeface="Oracle Sans Light" panose="020B0403020204020204" pitchFamily="34" charset="0"/>
              </a:rPr>
              <a:t>JavaScript return types to compatible MySQL types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>
                <a:latin typeface="Oracle Sans Light" panose="020B0403020204020204" pitchFamily="34" charset="0"/>
                <a:cs typeface="Oracle Sans Light" panose="020B0403020204020204" pitchFamily="34" charset="0"/>
              </a:rPr>
              <a:t>Refer to the </a:t>
            </a:r>
            <a:r>
              <a:rPr lang="en-US" sz="1600">
                <a:latin typeface="Oracle Sans Light" panose="020B0403020204020204" pitchFamily="34" charset="0"/>
                <a:cs typeface="Oracle Sans Light" panose="020B0403020204020204" pitchFamily="34" charset="0"/>
                <a:hlinkClick r:id="rId2"/>
              </a:rPr>
              <a:t>MySQL 9.3 Manual – Data Argument Conversions </a:t>
            </a:r>
            <a:r>
              <a:rPr lang="en-US" sz="1600">
                <a:latin typeface="Oracle Sans Light" panose="020B0403020204020204" pitchFamily="34" charset="0"/>
                <a:cs typeface="Oracle Sans Light" panose="020B0403020204020204" pitchFamily="34" charset="0"/>
              </a:rPr>
              <a:t>for full details</a:t>
            </a:r>
            <a:endParaRPr lang="en-US" sz="1100" b="1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>
                <a:latin typeface="Oracle Sans Light" panose="020B0403020204020204" pitchFamily="34" charset="0"/>
                <a:cs typeface="Oracle Sans Light" panose="020B0403020204020204" pitchFamily="34" charset="0"/>
              </a:rPr>
              <a:t>Examples:</a:t>
            </a:r>
          </a:p>
          <a:p>
            <a:pPr marL="924878" lvl="2" indent="-285750">
              <a:buFont typeface="Wingdings" panose="05000000000000000000" pitchFamily="2" charset="2"/>
              <a:buChar char="§"/>
            </a:pPr>
            <a:r>
              <a:rPr lang="en-US" sz="1400" b="1">
                <a:latin typeface="Oracle Sans Light" panose="020B0403020204020204" pitchFamily="34" charset="0"/>
                <a:cs typeface="Oracle Sans Light" panose="020B0403020204020204" pitchFamily="34" charset="0"/>
              </a:rPr>
              <a:t>JavaScript Boolean</a:t>
            </a:r>
            <a:r>
              <a:rPr lang="en-US" sz="1400">
                <a:latin typeface="Oracle Sans Light" panose="020B0403020204020204" pitchFamily="34" charset="0"/>
                <a:cs typeface="Oracle Sans Light" panose="020B0403020204020204" pitchFamily="34" charset="0"/>
              </a:rPr>
              <a:t> → MySQL TINYINT, SMALLINT, CHAR, VARCHAR, FLOAT, etc.</a:t>
            </a:r>
          </a:p>
          <a:p>
            <a:pPr marL="924878" lvl="2" indent="-285750">
              <a:buFont typeface="Wingdings" panose="05000000000000000000" pitchFamily="2" charset="2"/>
              <a:buChar char="§"/>
            </a:pPr>
            <a:r>
              <a:rPr lang="en-US" sz="1400" b="1">
                <a:latin typeface="Oracle Sans Light" panose="020B0403020204020204" pitchFamily="34" charset="0"/>
                <a:cs typeface="Oracle Sans Light" panose="020B0403020204020204" pitchFamily="34" charset="0"/>
              </a:rPr>
              <a:t>JavaScript String</a:t>
            </a:r>
            <a:r>
              <a:rPr lang="en-US" sz="1400">
                <a:latin typeface="Oracle Sans Light" panose="020B0403020204020204" pitchFamily="34" charset="0"/>
                <a:cs typeface="Oracle Sans Light" panose="020B0403020204020204" pitchFamily="34" charset="0"/>
              </a:rPr>
              <a:t> → MySQL TINYINT, SMALLINT, CHAR, VARCHAR, FLOAT,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Special Notes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>
                <a:latin typeface="Oracle Sans Light" panose="020B0403020204020204" pitchFamily="34" charset="0"/>
                <a:cs typeface="Oracle Sans Light" panose="020B0403020204020204" pitchFamily="34" charset="0"/>
              </a:rPr>
              <a:t>Infinity and -Infinity are treated as </a:t>
            </a:r>
            <a:r>
              <a:rPr lang="en-US" sz="1600" b="1">
                <a:latin typeface="Oracle Sans Light" panose="020B0403020204020204" pitchFamily="34" charset="0"/>
                <a:cs typeface="Oracle Sans Light" panose="020B0403020204020204" pitchFamily="34" charset="0"/>
              </a:rPr>
              <a:t>out-of-range values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>
                <a:latin typeface="Oracle Sans Light" panose="020B0403020204020204" pitchFamily="34" charset="0"/>
                <a:cs typeface="Oracle Sans Light" panose="020B0403020204020204" pitchFamily="34" charset="0"/>
              </a:rPr>
              <a:t>NaN results in an </a:t>
            </a:r>
            <a:r>
              <a:rPr lang="en-US" sz="1600" b="1">
                <a:latin typeface="Oracle Sans Light" panose="020B0403020204020204" pitchFamily="34" charset="0"/>
                <a:cs typeface="Oracle Sans Light" panose="020B0403020204020204" pitchFamily="34" charset="0"/>
              </a:rPr>
              <a:t>invalid type conversion error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b="1">
                <a:latin typeface="Oracle Sans Light" panose="020B0403020204020204" pitchFamily="34" charset="0"/>
                <a:cs typeface="Oracle Sans Light" panose="020B0403020204020204" pitchFamily="34" charset="0"/>
              </a:rPr>
              <a:t>All rounding </a:t>
            </a:r>
            <a:r>
              <a:rPr lang="en-US" sz="1600">
                <a:latin typeface="Oracle Sans Light" panose="020B0403020204020204" pitchFamily="34" charset="0"/>
                <a:cs typeface="Oracle Sans Light" panose="020B0403020204020204" pitchFamily="34" charset="0"/>
              </a:rPr>
              <a:t>is done using Math.round()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b="1">
                <a:latin typeface="Oracle Sans Light" panose="020B0403020204020204" pitchFamily="34" charset="0"/>
                <a:cs typeface="Oracle Sans Light" panose="020B0403020204020204" pitchFamily="34" charset="0"/>
              </a:rPr>
              <a:t>BigInt or non-numeric Strings </a:t>
            </a:r>
            <a:r>
              <a:rPr lang="en-US" sz="1600">
                <a:latin typeface="Oracle Sans Light" panose="020B0403020204020204" pitchFamily="34" charset="0"/>
                <a:cs typeface="Oracle Sans Light" panose="020B0403020204020204" pitchFamily="34" charset="0"/>
              </a:rPr>
              <a:t>cast to FLOAT cause </a:t>
            </a:r>
            <a:r>
              <a:rPr lang="en-US" sz="1600" b="1">
                <a:latin typeface="Oracle Sans Light" panose="020B0403020204020204" pitchFamily="34" charset="0"/>
                <a:cs typeface="Oracle Sans Light" panose="020B0403020204020204" pitchFamily="34" charset="0"/>
              </a:rPr>
              <a:t>conversion errors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1600" dirty="0">
              <a:latin typeface="Oracle Sans Light" panose="020B0403020204020204" pitchFamily="34" charset="0"/>
              <a:cs typeface="Oracle Sans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3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2D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BE96CD-9A7D-6620-E35E-7E871F00E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55CC60E-09DF-6E64-170F-B0A7C0B09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D7A0510-9673-2405-019D-912AF8548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8DC4712-F97C-552E-C66C-6F2668E48AF8}"/>
              </a:ext>
            </a:extLst>
          </p:cNvPr>
          <p:cNvSpPr txBox="1">
            <a:spLocks/>
          </p:cNvSpPr>
          <p:nvPr/>
        </p:nvSpPr>
        <p:spPr>
          <a:xfrm>
            <a:off x="857002" y="716369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BFEA54F-E1BC-CA5A-CAA1-7B9591CFEA3D}"/>
              </a:ext>
            </a:extLst>
          </p:cNvPr>
          <p:cNvSpPr txBox="1">
            <a:spLocks/>
          </p:cNvSpPr>
          <p:nvPr/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JavaScript time zone support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0CB38D61-7F02-02ED-D104-F615819C7615}"/>
              </a:ext>
            </a:extLst>
          </p:cNvPr>
          <p:cNvSpPr txBox="1">
            <a:spLocks/>
          </p:cNvSpPr>
          <p:nvPr/>
        </p:nvSpPr>
        <p:spPr>
          <a:xfrm>
            <a:off x="771525" y="1600200"/>
            <a:ext cx="10677525" cy="482314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JavaScript stored programs use the MySQL session time zone active at their first invocation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>
                <a:latin typeface="Oracle Sans Light" panose="020B0403020204020204" pitchFamily="34" charset="0"/>
                <a:cs typeface="Oracle Sans Light" panose="020B0403020204020204" pitchFamily="34" charset="0"/>
              </a:rPr>
              <a:t>This time zone remains fixed for the duration of the session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Changing the session time zone later does not affect already-used (cached) stored programs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To apply the new time zone: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>
                <a:latin typeface="Oracle Sans Light" panose="020B0403020204020204" pitchFamily="34" charset="0"/>
                <a:cs typeface="Oracle Sans Light" panose="020B0403020204020204" pitchFamily="34" charset="0"/>
              </a:rPr>
              <a:t>Call 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mle_session_reset() </a:t>
            </a:r>
            <a:r>
              <a:rPr lang="en-US">
                <a:latin typeface="Oracle Sans Light" panose="020B0403020204020204" pitchFamily="34" charset="0"/>
                <a:cs typeface="Oracle Sans Light" panose="020B0403020204020204" pitchFamily="34" charset="0"/>
              </a:rPr>
              <a:t>to clear the cache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>
                <a:latin typeface="Oracle Sans Light" panose="020B0403020204020204" pitchFamily="34" charset="0"/>
                <a:cs typeface="Oracle Sans Light" panose="020B0403020204020204" pitchFamily="34" charset="0"/>
              </a:rPr>
              <a:t>Subsequent invocations will use the updated session time zone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>
              <a:latin typeface="Oracle Sans Light" panose="020B0403020204020204" pitchFamily="34" charset="0"/>
              <a:cs typeface="Oracle Sans Light" panose="020B0403020204020204" pitchFamily="34" charset="0"/>
            </a:endParaRPr>
          </a:p>
        </p:txBody>
      </p:sp>
      <p:pic>
        <p:nvPicPr>
          <p:cNvPr id="8" name="Picture Placeholder 11">
            <a:extLst>
              <a:ext uri="{FF2B5EF4-FFF2-40B4-BE49-F238E27FC236}">
                <a16:creationId xmlns:a16="http://schemas.microsoft.com/office/drawing/2014/main" id="{6DEC786B-E823-D064-7E4E-EE4518F11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" r="58"/>
          <a:stretch>
            <a:fillRect/>
          </a:stretch>
        </p:blipFill>
        <p:spPr>
          <a:xfrm>
            <a:off x="3812416" y="4635109"/>
            <a:ext cx="1371600" cy="1373398"/>
          </a:xfrm>
          <a:prstGeom prst="rect">
            <a:avLst/>
          </a:prstGeom>
        </p:spPr>
      </p:pic>
      <p:pic>
        <p:nvPicPr>
          <p:cNvPr id="9" name="Picture Placeholder 3">
            <a:extLst>
              <a:ext uri="{FF2B5EF4-FFF2-40B4-BE49-F238E27FC236}">
                <a16:creationId xmlns:a16="http://schemas.microsoft.com/office/drawing/2014/main" id="{E740A0E4-ACA2-27E7-851A-0E6F7EEA8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" r="58"/>
          <a:stretch>
            <a:fillRect/>
          </a:stretch>
        </p:blipFill>
        <p:spPr>
          <a:xfrm>
            <a:off x="6971410" y="4561957"/>
            <a:ext cx="1371600" cy="1373398"/>
          </a:xfrm>
          <a:prstGeom prst="rect">
            <a:avLst/>
          </a:prstGeom>
        </p:spPr>
      </p:pic>
      <p:pic>
        <p:nvPicPr>
          <p:cNvPr id="10" name="Picture Placeholder 4">
            <a:extLst>
              <a:ext uri="{FF2B5EF4-FFF2-40B4-BE49-F238E27FC236}">
                <a16:creationId xmlns:a16="http://schemas.microsoft.com/office/drawing/2014/main" id="{BEA7465D-A6EC-91D3-E8BF-55D86B089D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" r="58"/>
          <a:stretch>
            <a:fillRect/>
          </a:stretch>
        </p:blipFill>
        <p:spPr>
          <a:xfrm>
            <a:off x="4761713" y="4292072"/>
            <a:ext cx="1928926" cy="1931455"/>
          </a:xfrm>
          <a:prstGeom prst="rect">
            <a:avLst/>
          </a:prstGeom>
        </p:spPr>
      </p:pic>
      <p:pic>
        <p:nvPicPr>
          <p:cNvPr id="11" name="Picture Placeholder 4">
            <a:extLst>
              <a:ext uri="{FF2B5EF4-FFF2-40B4-BE49-F238E27FC236}">
                <a16:creationId xmlns:a16="http://schemas.microsoft.com/office/drawing/2014/main" id="{E9AC6652-752F-AABE-A3E1-03C785F2BB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" r="58"/>
          <a:stretch>
            <a:fillRect/>
          </a:stretch>
        </p:blipFill>
        <p:spPr>
          <a:xfrm>
            <a:off x="5513297" y="4813067"/>
            <a:ext cx="1928926" cy="193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90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C59F2-609D-CC51-9A81-D4D4742E1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600200"/>
            <a:ext cx="3697357" cy="1320103"/>
          </a:xfrm>
        </p:spPr>
        <p:txBody>
          <a:bodyPr/>
          <a:lstStyle/>
          <a:p>
            <a:r>
              <a:rPr lang="en-US" dirty="0"/>
              <a:t>Speaker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D1B8B-D179-D3D2-AB85-BC321ED71D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79922" y="4683844"/>
            <a:ext cx="3236480" cy="365125"/>
          </a:xfrm>
        </p:spPr>
        <p:txBody>
          <a:bodyPr/>
          <a:lstStyle/>
          <a:p>
            <a:r>
              <a:rPr lang="en-US" dirty="0"/>
              <a:t>Emmanuel COLUSSI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9E822F-243E-5260-EF20-E8E8089FC6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79922" y="5022548"/>
            <a:ext cx="3236480" cy="365125"/>
          </a:xfrm>
        </p:spPr>
        <p:txBody>
          <a:bodyPr/>
          <a:lstStyle/>
          <a:p>
            <a:r>
              <a:rPr lang="en-US" dirty="0"/>
              <a:t>MySQL Solution Architect EMEA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34B267A-D009-7083-DEE0-DF6A12347DD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pic>
        <p:nvPicPr>
          <p:cNvPr id="15" name="Espace réservé pour une image  14">
            <a:extLst>
              <a:ext uri="{FF2B5EF4-FFF2-40B4-BE49-F238E27FC236}">
                <a16:creationId xmlns:a16="http://schemas.microsoft.com/office/drawing/2014/main" id="{82D44E71-7C8C-E6E8-7A6F-EF7CA8D842C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3" b="1683"/>
          <a:stretch>
            <a:fillRect/>
          </a:stretch>
        </p:blipFill>
        <p:spPr>
          <a:xfrm>
            <a:off x="7644317" y="1677575"/>
            <a:ext cx="2907689" cy="2925386"/>
          </a:xfrm>
        </p:spPr>
      </p:pic>
    </p:spTree>
    <p:extLst>
      <p:ext uri="{BB962C8B-B14F-4D97-AF65-F5344CB8AC3E}">
        <p14:creationId xmlns:p14="http://schemas.microsoft.com/office/powerpoint/2010/main" val="2076653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2D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871A40-6EB3-443C-04CF-A14D6E902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C89F435-7C4B-799E-8029-A4F036539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01D3DEB-0BBE-5578-DB12-34DFBCE22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F021B41-8FAC-B263-5D11-256363B7EE13}"/>
              </a:ext>
            </a:extLst>
          </p:cNvPr>
          <p:cNvSpPr txBox="1">
            <a:spLocks/>
          </p:cNvSpPr>
          <p:nvPr/>
        </p:nvSpPr>
        <p:spPr>
          <a:xfrm>
            <a:off x="857002" y="716369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178BCA8-5AE1-DDE1-56DC-30DCD253CC7F}"/>
              </a:ext>
            </a:extLst>
          </p:cNvPr>
          <p:cNvSpPr txBox="1">
            <a:spLocks/>
          </p:cNvSpPr>
          <p:nvPr/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JavaScript </a:t>
            </a:r>
            <a:r>
              <a:rPr lang="fr-CH" dirty="0" err="1"/>
              <a:t>override</a:t>
            </a:r>
            <a:r>
              <a:rPr lang="fr-CH" dirty="0"/>
              <a:t> of SQL arguments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C3E196-B703-91E8-D56D-A36F6582CA5C}"/>
              </a:ext>
            </a:extLst>
          </p:cNvPr>
          <p:cNvSpPr txBox="1">
            <a:spLocks/>
          </p:cNvSpPr>
          <p:nvPr/>
        </p:nvSpPr>
        <p:spPr>
          <a:xfrm>
            <a:off x="771525" y="1600200"/>
            <a:ext cx="10677525" cy="482314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Do not redeclare program arguments using let, var, or const inside JavaScript </a:t>
            </a:r>
            <a:br>
              <a:rPr lang="en-US" sz="2000"/>
            </a:br>
            <a:r>
              <a:rPr lang="en-US" sz="2000"/>
              <a:t>stored programs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Redeclaring parameters creates local variables that shadow the original arguments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This makes the passed-in values inaccessible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Always use the argument as-is to preserve its original value and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Example:</a:t>
            </a:r>
          </a:p>
          <a:p>
            <a:pPr marL="534988">
              <a:lnSpc>
                <a:spcPct val="120000"/>
              </a:lnSpc>
              <a:spcBef>
                <a:spcPts val="0"/>
              </a:spcBef>
            </a:pPr>
            <a:r>
              <a:rPr lang="en-US" sz="14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mysql&gt;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CREATE FUNCTION myfunc(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x INT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)RETURNS INT LANGUAGE JAVASCRIPT AS</a:t>
            </a:r>
          </a:p>
          <a:p>
            <a:pPr marL="534988">
              <a:lnSpc>
                <a:spcPct val="120000"/>
              </a:lnSpc>
              <a:spcBef>
                <a:spcPts val="0"/>
              </a:spcBef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$mle$</a:t>
            </a:r>
          </a:p>
          <a:p>
            <a:pPr marL="534988">
              <a:lnSpc>
                <a:spcPct val="120000"/>
              </a:lnSpc>
              <a:spcBef>
                <a:spcPts val="0"/>
              </a:spcBef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var x</a:t>
            </a:r>
          </a:p>
          <a:p>
            <a:pPr marL="534988">
              <a:lnSpc>
                <a:spcPct val="120000"/>
              </a:lnSpc>
              <a:spcBef>
                <a:spcPts val="0"/>
              </a:spcBef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return 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2*x</a:t>
            </a:r>
          </a:p>
          <a:p>
            <a:pPr marL="534988">
              <a:lnSpc>
                <a:spcPct val="120000"/>
              </a:lnSpc>
              <a:spcBef>
                <a:spcPts val="0"/>
              </a:spcBef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$mle$;</a:t>
            </a:r>
          </a:p>
          <a:p>
            <a:pPr marL="534988">
              <a:lnSpc>
                <a:spcPct val="120000"/>
              </a:lnSpc>
              <a:spcBef>
                <a:spcPts val="0"/>
              </a:spcBef>
            </a:pP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Query OK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, 0 rows affected (0.03 sec)</a:t>
            </a:r>
          </a:p>
          <a:p>
            <a:pPr marL="534988">
              <a:lnSpc>
                <a:spcPct val="120000"/>
              </a:lnSpc>
              <a:spcBef>
                <a:spcPts val="0"/>
              </a:spcBef>
            </a:pPr>
            <a:endParaRPr 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34988">
              <a:lnSpc>
                <a:spcPct val="120000"/>
              </a:lnSpc>
              <a:spcBef>
                <a:spcPts val="0"/>
              </a:spcBef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mysql&gt; SELECT myfunc(10);</a:t>
            </a:r>
          </a:p>
          <a:p>
            <a:pPr marL="534988">
              <a:lnSpc>
                <a:spcPct val="120000"/>
              </a:lnSpc>
              <a:spcBef>
                <a:spcPts val="0"/>
              </a:spcBef>
            </a:pP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ERROR 6000 (HY000): MLE-Type&gt; Cannot convert value 'NaN' to INT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from MLE in 'myfunc(10)'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47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2D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1B95C5-AD11-28ED-932E-2F5476AFA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AE1A0AD-5B86-EB9F-4D19-DDA246C93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4D035A3-C5C3-87F0-944D-D7BA921FE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E5E2B276-BED7-8111-E298-DB0D1241D867}"/>
              </a:ext>
            </a:extLst>
          </p:cNvPr>
          <p:cNvSpPr txBox="1">
            <a:spLocks/>
          </p:cNvSpPr>
          <p:nvPr/>
        </p:nvSpPr>
        <p:spPr>
          <a:xfrm>
            <a:off x="857002" y="716369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E69DA7E-4F0C-02E9-511E-44F3FF706486}"/>
              </a:ext>
            </a:extLst>
          </p:cNvPr>
          <p:cNvSpPr txBox="1">
            <a:spLocks/>
          </p:cNvSpPr>
          <p:nvPr/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en-US" dirty="0"/>
              <a:t>SQL/</a:t>
            </a:r>
            <a:r>
              <a:rPr lang="en-US" dirty="0" err="1"/>
              <a:t>Javascript</a:t>
            </a:r>
            <a:r>
              <a:rPr lang="en-US" dirty="0"/>
              <a:t> example: Greatest Common Divisor</a:t>
            </a:r>
            <a:endParaRPr lang="fr-CH" dirty="0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E63A7E08-03B0-B0F0-B3B9-E32A605D35CC}"/>
              </a:ext>
            </a:extLst>
          </p:cNvPr>
          <p:cNvSpPr txBox="1">
            <a:spLocks/>
          </p:cNvSpPr>
          <p:nvPr/>
        </p:nvSpPr>
        <p:spPr>
          <a:xfrm>
            <a:off x="812939" y="881639"/>
            <a:ext cx="10671048" cy="40037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3676650" algn="l"/>
                <a:tab pos="7354888" algn="l"/>
              </a:tabLst>
            </a:pPr>
            <a:r>
              <a:rPr lang="en-US" sz="1400" b="1" dirty="0"/>
              <a:t>SQL</a:t>
            </a:r>
            <a:r>
              <a:rPr lang="en-US" dirty="0"/>
              <a:t>	</a:t>
            </a:r>
            <a:r>
              <a:rPr lang="en-US" sz="1400" b="1" dirty="0"/>
              <a:t>JavaScript (like SQL)</a:t>
            </a:r>
            <a:r>
              <a:rPr lang="en-US" dirty="0"/>
              <a:t>	</a:t>
            </a:r>
            <a:r>
              <a:rPr lang="en-US" sz="1400" b="1" dirty="0"/>
              <a:t>JavaScript (optimized)</a:t>
            </a:r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21E927D7-2562-A455-29A5-E06964101D1F}"/>
              </a:ext>
            </a:extLst>
          </p:cNvPr>
          <p:cNvSpPr txBox="1">
            <a:spLocks/>
          </p:cNvSpPr>
          <p:nvPr/>
        </p:nvSpPr>
        <p:spPr>
          <a:xfrm>
            <a:off x="766762" y="1361519"/>
            <a:ext cx="3408073" cy="546047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b="1">
                <a:latin typeface="Courier New" panose="02070309020205020404" pitchFamily="49" charset="0"/>
                <a:cs typeface="Courier New" panose="02070309020205020404" pitchFamily="49" charset="0"/>
              </a:rPr>
              <a:t>DELIMITER //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CREATE FUNCTION gcd_sql(x int, y int) RETURNS int DETERMINISTIC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latin typeface="Courier New" panose="02070309020205020404" pitchFamily="49" charset="0"/>
                <a:cs typeface="Courier New" panose="02070309020205020404" pitchFamily="49" charset="0"/>
              </a:rPr>
              <a:t>DECLARE dividend int;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DECLARE divisor int;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DECLARE remainder int;</a:t>
            </a:r>
          </a:p>
          <a:p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-- Order arguments for MOD function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latin typeface="Courier New" panose="02070309020205020404" pitchFamily="49" charset="0"/>
                <a:cs typeface="Courier New" panose="02070309020205020404" pitchFamily="49" charset="0"/>
              </a:rPr>
              <a:t>SET dividend := GREATEST(x, y);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SET remainder := LEAST(x, y);</a:t>
            </a:r>
          </a:p>
          <a:p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latin typeface="Courier New" panose="02070309020205020404" pitchFamily="49" charset="0"/>
                <a:cs typeface="Courier New" panose="02070309020205020404" pitchFamily="49" charset="0"/>
              </a:rPr>
              <a:t>WHILE remainder != 0 DO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SET divisor = remainder;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SET remainder = </a:t>
            </a:r>
            <a:r>
              <a:rPr lang="en-US" sz="1200" b="1">
                <a:latin typeface="Courier New" panose="02070309020205020404" pitchFamily="49" charset="0"/>
                <a:cs typeface="Courier New" panose="02070309020205020404" pitchFamily="49" charset="0"/>
              </a:rPr>
              <a:t>MOD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(dividend, divisor);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SET dividend = divisor;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b="1">
                <a:latin typeface="Courier New" panose="02070309020205020404" pitchFamily="49" charset="0"/>
                <a:cs typeface="Courier New" panose="02070309020205020404" pitchFamily="49" charset="0"/>
              </a:rPr>
              <a:t>END WHILE;</a:t>
            </a:r>
          </a:p>
          <a:p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b="1">
                <a:latin typeface="Courier New" panose="02070309020205020404" pitchFamily="49" charset="0"/>
                <a:cs typeface="Courier New" panose="02070309020205020404" pitchFamily="49" charset="0"/>
              </a:rPr>
              <a:t>RETURN divisor;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DELIMITER ;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69A4B0E8-B6B4-7F3E-0F8A-3A92E9C1D88F}"/>
              </a:ext>
            </a:extLst>
          </p:cNvPr>
          <p:cNvSpPr txBox="1">
            <a:spLocks/>
          </p:cNvSpPr>
          <p:nvPr/>
        </p:nvSpPr>
        <p:spPr>
          <a:xfrm>
            <a:off x="4456083" y="1361519"/>
            <a:ext cx="3300984" cy="546047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CREATE FUNCTION gcd_js(x int, y int) RETURNS int DETERMINISTIC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LANGUAGE JAVASCRIPT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AS $mle$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latin typeface="Courier New" panose="02070309020205020404" pitchFamily="49" charset="0"/>
                <a:cs typeface="Courier New" panose="02070309020205020404" pitchFamily="49" charset="0"/>
              </a:rPr>
              <a:t>let dividend=1;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let divisor=1;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let remainder=1;</a:t>
            </a:r>
          </a:p>
          <a:p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// Replicate SQL, but % works fine with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// first argument &gt; second argument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latin typeface="Courier New" panose="02070309020205020404" pitchFamily="49" charset="0"/>
                <a:cs typeface="Courier New" panose="02070309020205020404" pitchFamily="49" charset="0"/>
              </a:rPr>
              <a:t>dividend = (x &gt; y) ? x : y ;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remainder = (x &lt; y) ? x : y ;</a:t>
            </a:r>
          </a:p>
          <a:p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latin typeface="Courier New" panose="02070309020205020404" pitchFamily="49" charset="0"/>
                <a:cs typeface="Courier New" panose="02070309020205020404" pitchFamily="49" charset="0"/>
              </a:rPr>
              <a:t>while (remainder !== 0) {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divisor = remainder;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remainder = dividend % divisor;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dividend = divisor;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b="1">
                <a:latin typeface="Courier New" panose="02070309020205020404" pitchFamily="49" charset="0"/>
                <a:cs typeface="Courier New" panose="02070309020205020404" pitchFamily="49" charset="0"/>
              </a:rPr>
              <a:t>return divisor;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$mle$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04D6504B-5B40-93D0-F621-8E98CA4D2290}"/>
              </a:ext>
            </a:extLst>
          </p:cNvPr>
          <p:cNvSpPr txBox="1">
            <a:spLocks/>
          </p:cNvSpPr>
          <p:nvPr/>
        </p:nvSpPr>
        <p:spPr>
          <a:xfrm>
            <a:off x="8145405" y="1361519"/>
            <a:ext cx="3547831" cy="546047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CREATE FUNCTION gcd_js2(arg1 INT, arg2 INT) RETURNS INT DETERMINISTIC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LANGUAGE JAVASCRIPT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AS $mle$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latin typeface="Courier New" panose="02070309020205020404" pitchFamily="49" charset="0"/>
                <a:cs typeface="Courier New" panose="02070309020205020404" pitchFamily="49" charset="0"/>
              </a:rPr>
              <a:t>let gcd_js_rec = (a, b) =&gt; b ?</a:t>
            </a:r>
          </a:p>
          <a:p>
            <a:r>
              <a:rPr lang="en-US" sz="1200" b="1">
                <a:latin typeface="Courier New" panose="02070309020205020404" pitchFamily="49" charset="0"/>
                <a:cs typeface="Courier New" panose="02070309020205020404" pitchFamily="49" charset="0"/>
              </a:rPr>
              <a:t>    gcd_js_rec(b, a % b) : Math.abs(a)</a:t>
            </a:r>
          </a:p>
          <a:p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latin typeface="Courier New" panose="02070309020205020404" pitchFamily="49" charset="0"/>
                <a:cs typeface="Courier New" panose="02070309020205020404" pitchFamily="49" charset="0"/>
              </a:rPr>
              <a:t>return gcd_js_rec(arg1, arg2)</a:t>
            </a:r>
          </a:p>
          <a:p>
            <a:r>
              <a:rPr lang="en-US" sz="1200" b="1">
                <a:latin typeface="Courier New" panose="02070309020205020404" pitchFamily="49" charset="0"/>
                <a:cs typeface="Courier New" panose="02070309020205020404" pitchFamily="49" charset="0"/>
              </a:rPr>
              <a:t>$mle$;</a:t>
            </a:r>
          </a:p>
          <a:p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/*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NOTE: no DELIMITER manual handling:</a:t>
            </a:r>
            <a:b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‘;’ DELIMITER is handled transparently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94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2D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78DA9E-DAF6-E442-E311-1418F3212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B21D26C-C4CD-01B5-09CF-FDC0FE60D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0600D39-A978-989A-5297-00213F34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EE53B16B-2729-2C5B-B1C4-3E26302661AA}"/>
              </a:ext>
            </a:extLst>
          </p:cNvPr>
          <p:cNvSpPr txBox="1">
            <a:spLocks/>
          </p:cNvSpPr>
          <p:nvPr/>
        </p:nvSpPr>
        <p:spPr>
          <a:xfrm>
            <a:off x="857002" y="716369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4B58E0A-B041-9882-B211-D2B501E0D814}"/>
              </a:ext>
            </a:extLst>
          </p:cNvPr>
          <p:cNvSpPr txBox="1">
            <a:spLocks/>
          </p:cNvSpPr>
          <p:nvPr/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en-US" dirty="0" err="1"/>
              <a:t>Javascript</a:t>
            </a:r>
            <a:r>
              <a:rPr lang="en-US" dirty="0"/>
              <a:t> SQL API</a:t>
            </a:r>
            <a:endParaRPr lang="fr-CH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364DABA0-1DD3-F1C3-7CEE-2786909C4FC5}"/>
              </a:ext>
            </a:extLst>
          </p:cNvPr>
          <p:cNvSpPr txBox="1">
            <a:spLocks/>
          </p:cNvSpPr>
          <p:nvPr/>
        </p:nvSpPr>
        <p:spPr>
          <a:xfrm>
            <a:off x="757237" y="1046909"/>
            <a:ext cx="10677525" cy="498246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Supported Top-Level Objects: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en-US" sz="1600">
                <a:latin typeface="Oracle Sans Light" panose="020B0403020204020204" pitchFamily="34" charset="0"/>
                <a:cs typeface="Oracle Sans Light" panose="020B0403020204020204" pitchFamily="34" charset="0"/>
              </a:rPr>
              <a:t> – Metadata for result set columns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sz="1600">
                <a:latin typeface="Oracle Sans Light" panose="020B0403020204020204" pitchFamily="34" charset="0"/>
                <a:cs typeface="Oracle Sans Light" panose="020B0403020204020204" pitchFamily="34" charset="0"/>
              </a:rPr>
              <a:t> – Represents a single row in a result set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PreparedStatement</a:t>
            </a:r>
            <a:r>
              <a:rPr lang="en-US" sz="1600">
                <a:latin typeface="Oracle Sans Light" panose="020B0403020204020204" pitchFamily="34" charset="0"/>
                <a:cs typeface="Oracle Sans Light" panose="020B0403020204020204" pitchFamily="34" charset="0"/>
              </a:rPr>
              <a:t> – Handles execution of prepared SQL statements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SqlExecute</a:t>
            </a:r>
            <a:r>
              <a:rPr lang="en-US" sz="1600">
                <a:latin typeface="Oracle Sans Light" panose="020B0403020204020204" pitchFamily="34" charset="0"/>
                <a:cs typeface="Oracle Sans Light" panose="020B0403020204020204" pitchFamily="34" charset="0"/>
              </a:rPr>
              <a:t> – Executes simple SQL via execute()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SqlResult</a:t>
            </a:r>
            <a:r>
              <a:rPr lang="en-US" sz="1600">
                <a:latin typeface="Oracle Sans Light" panose="020B0403020204020204" pitchFamily="34" charset="0"/>
                <a:cs typeface="Oracle Sans Light" panose="020B0403020204020204" pitchFamily="34" charset="0"/>
              </a:rPr>
              <a:t> – Result set returned by an SQL statement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sz="1600">
                <a:latin typeface="Oracle Sans Light" panose="020B0403020204020204" pitchFamily="34" charset="0"/>
                <a:cs typeface="Oracle Sans Light" panose="020B0403020204020204" pitchFamily="34" charset="0"/>
              </a:rPr>
              <a:t> – Captures warnings raised during statement execution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r>
              <a:rPr lang="en-US" sz="1600">
                <a:latin typeface="Oracle Sans Light" panose="020B0403020204020204" pitchFamily="34" charset="0"/>
                <a:cs typeface="Oracle Sans Light" panose="020B0403020204020204" pitchFamily="34" charset="0"/>
              </a:rPr>
              <a:t> – Represents the MySQL user session</a:t>
            </a:r>
          </a:p>
          <a:p>
            <a:pPr marL="924878" lvl="2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Oracle Sans Light" panose="020B0403020204020204" pitchFamily="34" charset="0"/>
                <a:cs typeface="Oracle Sans Light" panose="020B0403020204020204" pitchFamily="34" charset="0"/>
              </a:rPr>
              <a:t>Supports startTransaction(), commit(), rollback()</a:t>
            </a:r>
          </a:p>
          <a:p>
            <a:pPr marL="924878" lvl="2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Oracle Sans Light" panose="020B0403020204020204" pitchFamily="34" charset="0"/>
                <a:cs typeface="Oracle Sans Light" panose="020B0403020204020204" pitchFamily="34" charset="0"/>
              </a:rPr>
              <a:t>Provides access to MySQL session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Additional Features: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>
                <a:latin typeface="Oracle Sans Light" panose="020B0403020204020204" pitchFamily="34" charset="0"/>
                <a:cs typeface="Oracle Sans Light" panose="020B0403020204020204" pitchFamily="34" charset="0"/>
              </a:rPr>
              <a:t>getFunction() / getProcedure() return JavaScript Function objects for MySQL stored routines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>
                <a:latin typeface="Oracle Sans Light" panose="020B0403020204020204" pitchFamily="34" charset="0"/>
                <a:cs typeface="Oracle Sans Light" panose="020B0403020204020204" pitchFamily="34" charset="0"/>
              </a:rPr>
              <a:t>Access to schema, table, row, and column objects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>
                <a:latin typeface="Oracle Sans Light" panose="020B0403020204020204" pitchFamily="34" charset="0"/>
                <a:cs typeface="Oracle Sans Light" panose="020B0403020204020204" pitchFamily="34" charset="0"/>
              </a:rPr>
              <a:t>MySQL namespace includes:</a:t>
            </a:r>
          </a:p>
          <a:p>
            <a:pPr marL="924878" lvl="2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Oracle Sans Light" panose="020B0403020204020204" pitchFamily="34" charset="0"/>
                <a:cs typeface="Oracle Sans Light" panose="020B0403020204020204" pitchFamily="34" charset="0"/>
              </a:rPr>
              <a:t>SQL built-in functions</a:t>
            </a:r>
          </a:p>
          <a:p>
            <a:pPr marL="924878" lvl="2" indent="-285750">
              <a:buFont typeface="Wingdings" panose="05000000000000000000" pitchFamily="2" charset="2"/>
              <a:buChar char="§"/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SqlError</a:t>
            </a:r>
            <a:r>
              <a:rPr lang="en-US" sz="1400">
                <a:latin typeface="Oracle Sans Light" panose="020B0403020204020204" pitchFamily="34" charset="0"/>
                <a:cs typeface="Oracle Sans Light" panose="020B0403020204020204" pitchFamily="34" charset="0"/>
              </a:rPr>
              <a:t> (equivalent to MySQL SIGNAL)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Note: SQL API is available only in JavaScript stored procedures (not supported in JavaScript stored functions)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1916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2D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71F208-6D62-DFB3-5E2B-B849793CF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E9F9194-FEE3-853D-1B5E-943E01234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5FF7E74-6950-D1CF-5788-173384676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2662861-60B2-4FC4-9D7A-A118404F0CB8}"/>
              </a:ext>
            </a:extLst>
          </p:cNvPr>
          <p:cNvSpPr txBox="1">
            <a:spLocks/>
          </p:cNvSpPr>
          <p:nvPr/>
        </p:nvSpPr>
        <p:spPr>
          <a:xfrm>
            <a:off x="857002" y="716369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A62848A-2C64-BCCD-0FAD-76680422D6BF}"/>
              </a:ext>
            </a:extLst>
          </p:cNvPr>
          <p:cNvSpPr txBox="1">
            <a:spLocks/>
          </p:cNvSpPr>
          <p:nvPr/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en-US" dirty="0"/>
              <a:t>Example of SQL inside JavaScript</a:t>
            </a:r>
            <a:endParaRPr lang="fr-CH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B0141A-65A3-BE6B-CED4-C0764904AD9E}"/>
              </a:ext>
            </a:extLst>
          </p:cNvPr>
          <p:cNvSpPr txBox="1">
            <a:spLocks/>
          </p:cNvSpPr>
          <p:nvPr/>
        </p:nvSpPr>
        <p:spPr>
          <a:xfrm>
            <a:off x="771525" y="1283855"/>
            <a:ext cx="10677525" cy="51394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mysql&gt;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CREATE </a:t>
            </a:r>
            <a:r>
              <a:rPr lang="en-US" sz="1200" b="1">
                <a:latin typeface="Courier New" panose="02070309020205020404" pitchFamily="49" charset="0"/>
                <a:cs typeface="Courier New" panose="02070309020205020404" pitchFamily="49" charset="0"/>
              </a:rPr>
              <a:t>PROCEDURE cities_1million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(arg1 CHAR(3)) LANGUAGE JAVASCRIPT 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AS $mle$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latin typeface="Courier New" panose="02070309020205020404" pitchFamily="49" charset="0"/>
                <a:cs typeface="Courier New" panose="02070309020205020404" pitchFamily="49" charset="0"/>
              </a:rPr>
              <a:t>console.clear()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let s = </a:t>
            </a:r>
            <a:r>
              <a:rPr lang="en-US" sz="1200" b="1">
                <a:latin typeface="Courier New" panose="02070309020205020404" pitchFamily="49" charset="0"/>
                <a:cs typeface="Courier New" panose="02070309020205020404" pitchFamily="49" charset="0"/>
              </a:rPr>
              <a:t>session.sql('SELECT Name FROM world.city WHERE Population &gt; 1000000 AND CountryCode = "' + arg1 + '"')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let res = </a:t>
            </a:r>
            <a:r>
              <a:rPr lang="en-US" sz="1200" b="1">
                <a:latin typeface="Courier New" panose="02070309020205020404" pitchFamily="49" charset="0"/>
                <a:cs typeface="Courier New" panose="02070309020205020404" pitchFamily="49" charset="0"/>
              </a:rPr>
              <a:t>s.execute()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let row = </a:t>
            </a:r>
            <a:r>
              <a:rPr lang="en-US" sz="1200" b="1">
                <a:latin typeface="Courier New" panose="02070309020205020404" pitchFamily="49" charset="0"/>
                <a:cs typeface="Courier New" panose="02070309020205020404" pitchFamily="49" charset="0"/>
              </a:rPr>
              <a:t>res.fetchOne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while(row) {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>
                <a:latin typeface="Courier New" panose="02070309020205020404" pitchFamily="49" charset="0"/>
                <a:cs typeface="Courier New" panose="02070309020205020404" pitchFamily="49" charset="0"/>
              </a:rPr>
              <a:t>console.log(row.toArray()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  row = res.fetchOne()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$mle$;</a:t>
            </a:r>
          </a:p>
          <a:p>
            <a:pPr marL="0" lvl="1" indent="0">
              <a:lnSpc>
                <a:spcPct val="120000"/>
              </a:lnSpc>
              <a:spcBef>
                <a:spcPts val="1200"/>
              </a:spcBef>
              <a:buSzTx/>
              <a:buFont typeface="Arial" panose="020B0604020202020204" pitchFamily="34" charset="0"/>
              <a:buNone/>
            </a:pPr>
            <a:r>
              <a:rPr lang="en-US" sz="12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mysql&gt; </a:t>
            </a:r>
            <a:r>
              <a:rPr lang="en-US" sz="1200" b="1">
                <a:latin typeface="Courier New" panose="02070309020205020404" pitchFamily="49" charset="0"/>
                <a:cs typeface="Courier New" panose="02070309020205020404" pitchFamily="49" charset="0"/>
              </a:rPr>
              <a:t>CALL cities_1million('ITA');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Query OK, 0 rows affected (0.0030 sec)</a:t>
            </a:r>
          </a:p>
          <a:p>
            <a:pPr marL="0" lvl="1" indent="0">
              <a:lnSpc>
                <a:spcPct val="120000"/>
              </a:lnSpc>
              <a:spcBef>
                <a:spcPts val="1200"/>
              </a:spcBef>
              <a:buSzTx/>
              <a:buFont typeface="Arial" panose="020B0604020202020204" pitchFamily="34" charset="0"/>
              <a:buNone/>
            </a:pPr>
            <a:r>
              <a:rPr lang="en-US" sz="12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mysql&gt; </a:t>
            </a:r>
            <a:r>
              <a:rPr lang="en-US" sz="1200" b="1">
                <a:latin typeface="Courier New" panose="02070309020205020404" pitchFamily="49" charset="0"/>
                <a:cs typeface="Courier New" panose="02070309020205020404" pitchFamily="49" charset="0"/>
              </a:rPr>
              <a:t>SELECT mle_session_state("stdout")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AS 'STDOUT';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+---------------------+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| STDOUT              |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+---------------------+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| Roma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Milano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Napoli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09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2D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80C302-CE2B-B53F-8C9D-7D109851B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A97517F-DCF1-5D90-B72D-CA359D1D6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5BF4F31-2BC0-1677-DA1A-FBD1B1A97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F6FF74B-15BD-F56A-7538-7FB263F21D3B}"/>
              </a:ext>
            </a:extLst>
          </p:cNvPr>
          <p:cNvSpPr txBox="1">
            <a:spLocks/>
          </p:cNvSpPr>
          <p:nvPr/>
        </p:nvSpPr>
        <p:spPr>
          <a:xfrm>
            <a:off x="857002" y="716369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8A557E7-E06C-190D-9CC6-F91658F55ADE}"/>
              </a:ext>
            </a:extLst>
          </p:cNvPr>
          <p:cNvSpPr txBox="1">
            <a:spLocks/>
          </p:cNvSpPr>
          <p:nvPr/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en-US" dirty="0"/>
              <a:t>JavaScript session information</a:t>
            </a:r>
            <a:endParaRPr lang="fr-CH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38DFBDDD-E35F-D810-C4E1-BBC0006D6E54}"/>
              </a:ext>
            </a:extLst>
          </p:cNvPr>
          <p:cNvSpPr txBox="1">
            <a:spLocks/>
          </p:cNvSpPr>
          <p:nvPr/>
        </p:nvSpPr>
        <p:spPr>
          <a:xfrm>
            <a:off x="771526" y="1600200"/>
            <a:ext cx="6608330" cy="482314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/>
              <a:t>If not cleared, console output is appended to existing session state on each run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/>
              <a:t>The MLE component provides a number of loadable functions for working with MLE user sessions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/>
              <a:t>mle_session_reset()</a:t>
            </a:r>
          </a:p>
          <a:p>
            <a:pPr marL="742950" lvl="1" indent="-2857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1600">
                <a:latin typeface="Oracle Sans Light" panose="020B0403020204020204" pitchFamily="34" charset="0"/>
                <a:cs typeface="Oracle Sans Light" panose="020B0403020204020204" pitchFamily="34" charset="0"/>
              </a:rPr>
              <a:t>Clears current MLE session state</a:t>
            </a:r>
          </a:p>
          <a:p>
            <a:pPr marL="742950" lvl="1" indent="-2857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1600">
                <a:latin typeface="Oracle Sans Light" panose="020B0403020204020204" pitchFamily="34" charset="0"/>
                <a:cs typeface="Oracle Sans Light" panose="020B0403020204020204" pitchFamily="34" charset="0"/>
              </a:rPr>
              <a:t>Can reset all or specific parts: "stdout", "stderr", "output"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/>
              <a:t>mle_session_state()</a:t>
            </a:r>
          </a:p>
          <a:p>
            <a:pPr marL="742950" lvl="1" indent="-2857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1600">
                <a:latin typeface="Oracle Sans Light" panose="020B0403020204020204" pitchFamily="34" charset="0"/>
                <a:cs typeface="Oracle Sans Light" panose="020B0403020204020204" pitchFamily="34" charset="0"/>
              </a:rPr>
              <a:t>Returns session info about the most recently executed </a:t>
            </a:r>
            <a:br>
              <a:rPr lang="en-US" sz="1600">
                <a:latin typeface="Oracle Sans Light" panose="020B0403020204020204" pitchFamily="34" charset="0"/>
                <a:cs typeface="Oracle Sans Light" panose="020B0403020204020204" pitchFamily="34" charset="0"/>
              </a:rPr>
            </a:br>
            <a:r>
              <a:rPr lang="en-US" sz="1600">
                <a:latin typeface="Oracle Sans Light" panose="020B0403020204020204" pitchFamily="34" charset="0"/>
                <a:cs typeface="Oracle Sans Light" panose="020B0403020204020204" pitchFamily="34" charset="0"/>
              </a:rPr>
              <a:t>MLE stored program</a:t>
            </a:r>
          </a:p>
          <a:p>
            <a:pPr marL="742950" lvl="1" indent="-2857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1600">
                <a:latin typeface="Oracle Sans Light" panose="020B0403020204020204" pitchFamily="34" charset="0"/>
                <a:cs typeface="Oracle Sans Light" panose="020B0403020204020204" pitchFamily="34" charset="0"/>
              </a:rPr>
              <a:t>Includes accumulated output from console.log() / console.error()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/>
              <a:t>mle_set_session_state()</a:t>
            </a:r>
          </a:p>
          <a:p>
            <a:pPr marL="742950" lvl="1" indent="-2857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1600">
                <a:latin typeface="Oracle Sans Light" panose="020B0403020204020204" pitchFamily="34" charset="0"/>
                <a:cs typeface="Oracle Sans Light" panose="020B0403020204020204" pitchFamily="34" charset="0"/>
              </a:rPr>
              <a:t>Defines conversion rules for mapping MySQL INTEGER and DECIMAL types to JavaScript values</a:t>
            </a:r>
            <a:endParaRPr lang="en-US" sz="1600" dirty="0">
              <a:latin typeface="Oracle Sans Light" panose="020B0403020204020204" pitchFamily="34" charset="0"/>
              <a:cs typeface="Oracle Sans Light" panose="020B0403020204020204" pitchFamily="34" charset="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06A8933-7DBA-0274-9060-007617E49BB4}"/>
              </a:ext>
            </a:extLst>
          </p:cNvPr>
          <p:cNvSpPr txBox="1"/>
          <p:nvPr/>
        </p:nvSpPr>
        <p:spPr>
          <a:xfrm>
            <a:off x="7555347" y="1600200"/>
            <a:ext cx="4119418" cy="45196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dirty="0">
                <a:cs typeface="Oracle Sans" panose="020B0503020204020204" pitchFamily="34" charset="0"/>
              </a:rPr>
              <a:t>Example</a:t>
            </a:r>
          </a:p>
          <a:p>
            <a:pPr>
              <a:lnSpc>
                <a:spcPct val="130000"/>
              </a:lnSpc>
            </a:pP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CREATE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PROCEDURE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helloword_js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LANGUAGE JAVASCRIPT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AS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("Hello World")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$;</a:t>
            </a:r>
          </a:p>
          <a:p>
            <a:pPr>
              <a:lnSpc>
                <a:spcPct val="130000"/>
              </a:lnSpc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</a:pP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helloword_js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Query OK, 0 rows affected (0.0072 sec)</a:t>
            </a:r>
          </a:p>
          <a:p>
            <a:pPr>
              <a:lnSpc>
                <a:spcPct val="130000"/>
              </a:lnSpc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</a:pP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mle_session_state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AS 'STDOUT’;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+--------------+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STDOUT       |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+--------------+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Hello World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+--------------+</a:t>
            </a:r>
          </a:p>
        </p:txBody>
      </p:sp>
    </p:spTree>
    <p:extLst>
      <p:ext uri="{BB962C8B-B14F-4D97-AF65-F5344CB8AC3E}">
        <p14:creationId xmlns:p14="http://schemas.microsoft.com/office/powerpoint/2010/main" val="258723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2D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E1BED0-746E-BAE9-2BD3-A207ABF28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B05AADF-C423-E449-E191-209D05126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74D47D-689A-2019-C3A1-78E9BB827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3ADF80B-AC44-F097-9A51-84E5E5FD4875}"/>
              </a:ext>
            </a:extLst>
          </p:cNvPr>
          <p:cNvSpPr txBox="1">
            <a:spLocks/>
          </p:cNvSpPr>
          <p:nvPr/>
        </p:nvSpPr>
        <p:spPr>
          <a:xfrm>
            <a:off x="857002" y="716369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4473D7-60FF-981F-0204-BFE882DE4A28}"/>
              </a:ext>
            </a:extLst>
          </p:cNvPr>
          <p:cNvSpPr txBox="1">
            <a:spLocks/>
          </p:cNvSpPr>
          <p:nvPr/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en-US" dirty="0" err="1"/>
              <a:t>SqlError</a:t>
            </a:r>
            <a:r>
              <a:rPr lang="en-US" dirty="0"/>
              <a:t> Object</a:t>
            </a:r>
            <a:endParaRPr lang="fr-CH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5C27FC-F946-8903-4DD1-54F8CFE772EC}"/>
              </a:ext>
            </a:extLst>
          </p:cNvPr>
          <p:cNvSpPr txBox="1">
            <a:spLocks/>
          </p:cNvSpPr>
          <p:nvPr/>
        </p:nvSpPr>
        <p:spPr>
          <a:xfrm>
            <a:off x="768875" y="1046909"/>
            <a:ext cx="10677525" cy="533520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You can create an SqlError using the constructor shown here:</a:t>
            </a:r>
          </a:p>
          <a:p>
            <a:pPr marL="62865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new SqlError(</a:t>
            </a:r>
          </a:p>
          <a:p>
            <a:pPr marL="62865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 b="1">
                <a:latin typeface="Courier New" panose="02070309020205020404" pitchFamily="49" charset="0"/>
                <a:cs typeface="Courier New" panose="02070309020205020404" pitchFamily="49" charset="0"/>
              </a:rPr>
              <a:t>sql_state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: Number,</a:t>
            </a:r>
          </a:p>
          <a:p>
            <a:pPr marL="62865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 b="1">
                <a:latin typeface="Courier New" panose="02070309020205020404" pitchFamily="49" charset="0"/>
                <a:cs typeface="Courier New" panose="02070309020205020404" pitchFamily="49" charset="0"/>
              </a:rPr>
              <a:t>message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: String,</a:t>
            </a:r>
          </a:p>
          <a:p>
            <a:pPr marL="62865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 b="1">
                <a:latin typeface="Courier New" panose="02070309020205020404" pitchFamily="49" charset="0"/>
                <a:cs typeface="Courier New" panose="02070309020205020404" pitchFamily="49" charset="0"/>
              </a:rPr>
              <a:t>error_number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: Number</a:t>
            </a:r>
          </a:p>
          <a:p>
            <a:pPr marL="62865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When an SqlError is </a:t>
            </a:r>
            <a:r>
              <a:rPr lang="en-US" b="1"/>
              <a:t>thrown</a:t>
            </a:r>
            <a:r>
              <a:rPr lang="en-US"/>
              <a:t>, an error is raised in MySQL similar to how one is raised by a SIGNAL statement, like</a:t>
            </a:r>
          </a:p>
          <a:p>
            <a:pPr marL="62865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mysql&gt;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CREATE </a:t>
            </a:r>
            <a:r>
              <a:rPr lang="en-US" sz="1200" b="1">
                <a:latin typeface="Courier New" panose="02070309020205020404" pitchFamily="49" charset="0"/>
                <a:cs typeface="Courier New" panose="02070309020205020404" pitchFamily="49" charset="0"/>
              </a:rPr>
              <a:t>PROCEDURE test_catch_throw_signal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() LANGUAGE JAVASCRIPT</a:t>
            </a:r>
          </a:p>
          <a:p>
            <a:pPr marL="62865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AS $mle$</a:t>
            </a:r>
          </a:p>
          <a:p>
            <a:pPr marL="62865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try { </a:t>
            </a:r>
            <a:r>
              <a:rPr lang="en-US" sz="1200" b="1">
                <a:latin typeface="Courier New" panose="02070309020205020404" pitchFamily="49" charset="0"/>
                <a:cs typeface="Courier New" panose="02070309020205020404" pitchFamily="49" charset="0"/>
              </a:rPr>
              <a:t>throw new mysql.SQLError(45000, 'Some error', 1001)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pPr marL="62865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catch (e) { </a:t>
            </a:r>
            <a:r>
              <a:rPr lang="en-US" sz="1200" b="1">
                <a:latin typeface="Courier New" panose="02070309020205020404" pitchFamily="49" charset="0"/>
                <a:cs typeface="Courier New" panose="02070309020205020404" pitchFamily="49" charset="0"/>
              </a:rPr>
              <a:t>console.log(e)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pPr marL="62865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$&gt; $$;</a:t>
            </a:r>
          </a:p>
          <a:p>
            <a:pPr marL="62865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Query OK, 0 rows affected (0.02 sec)</a:t>
            </a:r>
          </a:p>
          <a:p>
            <a:pPr marL="628650" lvl="1" indent="0">
              <a:lnSpc>
                <a:spcPct val="120000"/>
              </a:lnSpc>
              <a:spcBef>
                <a:spcPts val="1200"/>
              </a:spcBef>
              <a:buSzTx/>
              <a:buFont typeface="Arial" panose="020B0604020202020204" pitchFamily="34" charset="0"/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mysql&gt; </a:t>
            </a:r>
            <a:r>
              <a:rPr lang="en-US" sz="1200" b="1">
                <a:latin typeface="Courier New" panose="02070309020205020404" pitchFamily="49" charset="0"/>
                <a:cs typeface="Courier New" panose="02070309020205020404" pitchFamily="49" charset="0"/>
              </a:rPr>
              <a:t>CALL test_catch_throw_signal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62865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Query OK, 0 rows affected (0.04 sec)</a:t>
            </a:r>
          </a:p>
          <a:p>
            <a:pPr marL="628650" lvl="1" indent="0">
              <a:lnSpc>
                <a:spcPct val="120000"/>
              </a:lnSpc>
              <a:spcBef>
                <a:spcPts val="1200"/>
              </a:spcBef>
              <a:buSzTx/>
              <a:buFont typeface="Arial" panose="020B0604020202020204" pitchFamily="34" charset="0"/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mysql&gt; </a:t>
            </a:r>
            <a:r>
              <a:rPr lang="en-US" sz="1200" b="1">
                <a:latin typeface="Courier New" panose="02070309020205020404" pitchFamily="49" charset="0"/>
                <a:cs typeface="Courier New" panose="02070309020205020404" pitchFamily="49" charset="0"/>
              </a:rPr>
              <a:t>SELECT mle_session_state("stdout")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\G</a:t>
            </a:r>
          </a:p>
          <a:p>
            <a:pPr marL="62865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*************************** 1. row ***************************</a:t>
            </a:r>
          </a:p>
          <a:p>
            <a:pPr marL="62865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org.graalvm.polyglot.nativeapi.PolyglotNativeAPI$CallbackException: SQL-CALLOUT:</a:t>
            </a:r>
          </a:p>
          <a:p>
            <a:pPr marL="62865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 b="1">
                <a:latin typeface="Courier New" panose="02070309020205020404" pitchFamily="49" charset="0"/>
                <a:cs typeface="Courier New" panose="02070309020205020404" pitchFamily="49" charset="0"/>
              </a:rPr>
              <a:t>Error code: 1001 Error state: 45000 Error message: `Some error`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73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2D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4DA95F-14FD-9552-F3E9-9C8EE870D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1BB4B75-F428-5250-7DE5-402378D43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F72918-4E2A-A3A0-7F28-A45353CCF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E609A773-D713-B505-90B2-4573BACE7D6B}"/>
              </a:ext>
            </a:extLst>
          </p:cNvPr>
          <p:cNvSpPr txBox="1">
            <a:spLocks/>
          </p:cNvSpPr>
          <p:nvPr/>
        </p:nvSpPr>
        <p:spPr>
          <a:xfrm>
            <a:off x="857002" y="716369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717C3B6-3784-FFDB-8455-61327F92FDEC}"/>
              </a:ext>
            </a:extLst>
          </p:cNvPr>
          <p:cNvSpPr txBox="1">
            <a:spLocks/>
          </p:cNvSpPr>
          <p:nvPr/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en-US" dirty="0" err="1"/>
              <a:t>Javascript</a:t>
            </a:r>
            <a:r>
              <a:rPr lang="en-US" dirty="0"/>
              <a:t> Error Handling</a:t>
            </a:r>
            <a:endParaRPr lang="fr-CH" dirty="0"/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E6F895C5-032D-3F1D-72A3-E9430A8B4B41}"/>
              </a:ext>
            </a:extLst>
          </p:cNvPr>
          <p:cNvSpPr txBox="1">
            <a:spLocks/>
          </p:cNvSpPr>
          <p:nvPr/>
        </p:nvSpPr>
        <p:spPr>
          <a:xfrm>
            <a:off x="762000" y="1148378"/>
            <a:ext cx="10838584" cy="510181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An SQL statement that causes errors that are not handled within the stored program passes them back to the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Error can be handled using one or more “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try ... catch</a:t>
            </a:r>
            <a:r>
              <a:rPr lang="en-US"/>
              <a:t>" blocks</a:t>
            </a:r>
          </a:p>
          <a:p>
            <a:pPr marL="534988">
              <a:lnSpc>
                <a:spcPct val="120000"/>
              </a:lnSpc>
              <a:spcBef>
                <a:spcPts val="0"/>
              </a:spcBef>
            </a:pPr>
            <a:r>
              <a:rPr lang="en-US" sz="14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mysql&gt;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CREATE PROCEDURE 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jssp_catch_errors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(IN 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VARCHAR(200)) LANGUAGE JAVASCRIPT </a:t>
            </a:r>
          </a:p>
          <a:p>
            <a:pPr marL="534988">
              <a:lnSpc>
                <a:spcPct val="120000"/>
              </a:lnSpc>
              <a:spcBef>
                <a:spcPts val="0"/>
              </a:spcBef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AS $mle$</a:t>
            </a:r>
          </a:p>
          <a:p>
            <a:pPr marL="534988">
              <a:lnSpc>
                <a:spcPct val="120000"/>
              </a:lnSpc>
              <a:spcBef>
                <a:spcPts val="0"/>
              </a:spcBef>
            </a:pP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{ var result = session.sql(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).execute()</a:t>
            </a:r>
          </a:p>
          <a:p>
            <a:pPr marL="534988">
              <a:lnSpc>
                <a:spcPct val="120000"/>
              </a:lnSpc>
              <a:spcBef>
                <a:spcPts val="0"/>
              </a:spcBef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catch (e)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console.error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("\n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JS Error: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\n" + e.name + ":\n" + e.message)</a:t>
            </a:r>
          </a:p>
          <a:p>
            <a:pPr marL="534988">
              <a:lnSpc>
                <a:spcPct val="120000"/>
              </a:lnSpc>
              <a:spcBef>
                <a:spcPts val="0"/>
              </a:spcBef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534988">
              <a:lnSpc>
                <a:spcPct val="120000"/>
              </a:lnSpc>
              <a:spcBef>
                <a:spcPts val="0"/>
              </a:spcBef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$mle$;</a:t>
            </a:r>
          </a:p>
          <a:p>
            <a:pPr marL="534988">
              <a:lnSpc>
                <a:spcPct val="120000"/>
              </a:lnSpc>
              <a:spcBef>
                <a:spcPts val="1200"/>
              </a:spcBef>
            </a:pPr>
            <a:r>
              <a:rPr lang="en-US" sz="14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mysql&gt; 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CALL jssp_catch_errors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("SELECT * FROM bogus");</a:t>
            </a:r>
          </a:p>
          <a:p>
            <a:pPr marL="534988">
              <a:lnSpc>
                <a:spcPct val="120000"/>
              </a:lnSpc>
              <a:spcBef>
                <a:spcPts val="0"/>
              </a:spcBef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Query OK, 0 rows affected (0.01 sec)</a:t>
            </a:r>
          </a:p>
          <a:p>
            <a:pPr marL="534988">
              <a:lnSpc>
                <a:spcPct val="120000"/>
              </a:lnSpc>
              <a:spcBef>
                <a:spcPts val="1200"/>
              </a:spcBef>
            </a:pPr>
            <a:r>
              <a:rPr lang="en-US" sz="14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mysql&gt; 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SELECT mle_session_state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('stderr')\G</a:t>
            </a:r>
          </a:p>
          <a:p>
            <a:pPr marL="534988">
              <a:lnSpc>
                <a:spcPct val="120000"/>
              </a:lnSpc>
              <a:spcBef>
                <a:spcPts val="0"/>
              </a:spcBef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*************************** 1. row ***************************</a:t>
            </a:r>
          </a:p>
          <a:p>
            <a:pPr marL="534988">
              <a:lnSpc>
                <a:spcPct val="120000"/>
              </a:lnSpc>
              <a:spcBef>
                <a:spcPts val="0"/>
              </a:spcBef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mle_session_state('stderr'):</a:t>
            </a:r>
          </a:p>
          <a:p>
            <a:pPr marL="534988">
              <a:lnSpc>
                <a:spcPct val="120000"/>
              </a:lnSpc>
              <a:spcBef>
                <a:spcPts val="0"/>
              </a:spcBef>
            </a:pP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JS Error:</a:t>
            </a:r>
          </a:p>
          <a:p>
            <a:pPr marL="534988">
              <a:lnSpc>
                <a:spcPct val="120000"/>
              </a:lnSpc>
              <a:spcBef>
                <a:spcPts val="0"/>
              </a:spcBef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org.graalvm.polyglot.nativeapi.PolyglotNativeAPI$CallbackException:</a:t>
            </a:r>
          </a:p>
          <a:p>
            <a:pPr marL="534988">
              <a:lnSpc>
                <a:spcPct val="120000"/>
              </a:lnSpc>
              <a:spcBef>
                <a:spcPts val="0"/>
              </a:spcBef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SQL-CALLOUT: 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Error code: 1146 Error state: 42S02 Error message: Table 'test.bogus' doesn't exist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75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2E14F-66EC-E43F-E15D-4949261EB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F86E7E-EBA0-CB53-A67D-8201A7CB2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E8CB29-E849-63C1-7ED5-CD35CF048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CCDDC1-1BD5-3F84-7208-E68FF74F3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JavaScript libraries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CA4BE228-290D-5D30-30ED-3B20C0A71D0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89" y="4135193"/>
            <a:ext cx="10158984" cy="681251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5968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F39F6-6EE4-C1B1-0A60-B31CBC140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B26A868-53D0-3E1E-84DB-C19CDA2A5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1B4F80F-369B-B100-1F53-303A6DBF4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E3DA1B-EE78-DF9A-958C-BA635C363F2B}"/>
              </a:ext>
            </a:extLst>
          </p:cNvPr>
          <p:cNvSpPr txBox="1">
            <a:spLocks/>
          </p:cNvSpPr>
          <p:nvPr/>
        </p:nvSpPr>
        <p:spPr>
          <a:xfrm>
            <a:off x="857002" y="716369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048E383-A8BF-7B5E-6FDB-FB0A2F039950}"/>
              </a:ext>
            </a:extLst>
          </p:cNvPr>
          <p:cNvSpPr txBox="1">
            <a:spLocks/>
          </p:cNvSpPr>
          <p:nvPr/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JavaScript </a:t>
            </a:r>
            <a:r>
              <a:rPr lang="fr-CH" dirty="0" err="1"/>
              <a:t>libraries</a:t>
            </a:r>
            <a:endParaRPr lang="fr-CH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F2789493-D137-1B90-C0F0-44C274EA4A79}"/>
              </a:ext>
            </a:extLst>
          </p:cNvPr>
          <p:cNvSpPr txBox="1">
            <a:spLocks/>
          </p:cNvSpPr>
          <p:nvPr/>
        </p:nvSpPr>
        <p:spPr>
          <a:xfrm>
            <a:off x="768875" y="996497"/>
            <a:ext cx="10677525" cy="51451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of the benefits of JavaScript is the option to create and reuse libraries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Remove code duplication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Better code maintainability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Better code encapsulation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Performance improvement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JavaScript language support in MySQL conforms to the </a:t>
            </a:r>
            <a:r>
              <a:rPr lang="en-US" dirty="0" err="1"/>
              <a:t>ECMAscript</a:t>
            </a:r>
            <a:r>
              <a:rPr lang="en-US" dirty="0"/>
              <a:t> 2023 standard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Libraries can be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Created inside MySQL, with specific syntax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Include other libraries available in the same MySQL instance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Loaded from a file, adding an SQL specific header and footer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To create a library use CREATE LIBRARY Statement, like</a:t>
            </a:r>
          </a:p>
          <a:p>
            <a:pPr marL="534988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CREATE LIBRARY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IF NOT EXISTS jslib.lib1 LANGUAGE JAVASCRIPT</a:t>
            </a:r>
          </a:p>
          <a:p>
            <a:pPr marL="534988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AS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marL="534988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export function f(n)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534988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n * 2</a:t>
            </a:r>
          </a:p>
          <a:p>
            <a:pPr marL="534988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534988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0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7533B-0512-A73F-B3DA-55A6156C4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8EF594E-3DC7-0B6F-CFF0-9CC314969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9D7E5F6-2F9B-674F-D856-A9F4EDD18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75C3A75-A088-25D0-B8C3-34467C378B31}"/>
              </a:ext>
            </a:extLst>
          </p:cNvPr>
          <p:cNvSpPr txBox="1">
            <a:spLocks/>
          </p:cNvSpPr>
          <p:nvPr/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Import </a:t>
            </a:r>
            <a:r>
              <a:rPr lang="fr-CH" dirty="0" err="1"/>
              <a:t>libraries</a:t>
            </a:r>
            <a:r>
              <a:rPr lang="fr-CH" dirty="0"/>
              <a:t> </a:t>
            </a:r>
            <a:r>
              <a:rPr lang="fr-CH" dirty="0" err="1"/>
              <a:t>inside</a:t>
            </a:r>
            <a:r>
              <a:rPr lang="fr-CH" dirty="0"/>
              <a:t> a store program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6564B2-4034-1135-8241-C1C6FBDE152C}"/>
              </a:ext>
            </a:extLst>
          </p:cNvPr>
          <p:cNvSpPr txBox="1">
            <a:spLocks/>
          </p:cNvSpPr>
          <p:nvPr/>
        </p:nvSpPr>
        <p:spPr>
          <a:xfrm>
            <a:off x="771525" y="1600200"/>
            <a:ext cx="10677525" cy="45079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A new USING clause was introduced for stored functions &amp; procedures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>
                <a:latin typeface="Oracle Sans Light" panose="020B0403020204020204" pitchFamily="34" charset="0"/>
                <a:cs typeface="Oracle Sans Light" panose="020B0403020204020204" pitchFamily="34" charset="0"/>
              </a:rPr>
              <a:t>Example</a:t>
            </a:r>
          </a:p>
          <a:p>
            <a:pPr marL="534988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4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mysql&gt;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CREATE 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FUNCTION foo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(n INTEGER) RETURNS INTEGER LANGUAGE JAVASCRIPT</a:t>
            </a:r>
          </a:p>
          <a:p>
            <a:pPr marL="534988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USING (jslib.lib1 AS mylib, jslib.lib2 AS yourlib)</a:t>
            </a:r>
          </a:p>
          <a:p>
            <a:pPr marL="534988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AS $mle$</a:t>
            </a:r>
          </a:p>
          <a:p>
            <a:pPr marL="534988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return 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mylib.f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(n) + 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yourlib.g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(n)</a:t>
            </a:r>
          </a:p>
          <a:p>
            <a:pPr marL="534988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$mle$;</a:t>
            </a:r>
          </a:p>
          <a:p>
            <a:pPr marL="285750" lvl="1" indent="-285750">
              <a:buSzTx/>
            </a:pPr>
            <a:r>
              <a:rPr lang="en-US" sz="2000"/>
              <a:t>JavaScript syntax is checked at library creation time, as shown here:</a:t>
            </a:r>
          </a:p>
          <a:p>
            <a:pPr marL="534988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4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mysql&gt; 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CREATE LIBRARY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IF NOT EXISTS jslib.lib3 LANGUAGE JAVASCRIPT</a:t>
            </a:r>
          </a:p>
          <a:p>
            <a:pPr marL="534988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AS $mle$</a:t>
            </a:r>
          </a:p>
          <a:p>
            <a:pPr marL="534988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export function f(n) {</a:t>
            </a:r>
          </a:p>
          <a:p>
            <a:pPr marL="534988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n $ 2</a:t>
            </a:r>
          </a:p>
          <a:p>
            <a:pPr marL="534988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534988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$mle$;</a:t>
            </a:r>
          </a:p>
          <a:p>
            <a:pPr marL="534988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ERROR 6113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(HY000): JavaScript&gt; SyntaxError: lib3:3:17 Expected ; but found $</a:t>
            </a:r>
          </a:p>
          <a:p>
            <a:pPr marL="534988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return n $ 2</a:t>
            </a:r>
          </a:p>
          <a:p>
            <a:pPr marL="534988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                 ^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71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F37B2-1594-4664-B5C7-336B2EEDB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5C7805-1919-4077-848A-FBF1906B8C06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r>
              <a:rPr lang="en-US" dirty="0"/>
              <a:t>Copyright © 2025 Oracle </a:t>
            </a:r>
          </a:p>
        </p:txBody>
      </p:sp>
      <p:pic>
        <p:nvPicPr>
          <p:cNvPr id="8" name="Picture Placeholder 84">
            <a:extLst>
              <a:ext uri="{FF2B5EF4-FFF2-40B4-BE49-F238E27FC236}">
                <a16:creationId xmlns:a16="http://schemas.microsoft.com/office/drawing/2014/main" id="{A2A08868-72DB-0AD6-BC06-780BC5033C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" r="85"/>
          <a:stretch/>
        </p:blipFill>
        <p:spPr>
          <a:xfrm>
            <a:off x="10435620" y="3476901"/>
            <a:ext cx="929788" cy="929788"/>
          </a:xfrm>
          <a:prstGeom prst="rect">
            <a:avLst/>
          </a:prstGeom>
        </p:spPr>
      </p:pic>
      <p:pic>
        <p:nvPicPr>
          <p:cNvPr id="10" name="Picture Placeholder 84">
            <a:extLst>
              <a:ext uri="{FF2B5EF4-FFF2-40B4-BE49-F238E27FC236}">
                <a16:creationId xmlns:a16="http://schemas.microsoft.com/office/drawing/2014/main" id="{CFE7CF03-AF20-794E-C9C9-162F5A086F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" r="85"/>
          <a:stretch/>
        </p:blipFill>
        <p:spPr>
          <a:xfrm>
            <a:off x="5943350" y="3012007"/>
            <a:ext cx="929788" cy="929788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C63E4D-DB02-9B2D-39A2-26FB44F7F623}"/>
              </a:ext>
            </a:extLst>
          </p:cNvPr>
          <p:cNvSpPr txBox="1">
            <a:spLocks/>
          </p:cNvSpPr>
          <p:nvPr/>
        </p:nvSpPr>
        <p:spPr>
          <a:xfrm>
            <a:off x="606049" y="2656347"/>
            <a:ext cx="5745379" cy="36512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marR="0" indent="-36576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Tx/>
              <a:buFont typeface="+mj-lt"/>
              <a:buAutoNum type="arabicPeriod"/>
              <a:tabLst/>
              <a:defRPr lang="en-US" sz="1800" b="0" i="0" kern="1200" dirty="0">
                <a:solidFill>
                  <a:schemeClr val="bg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54864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bg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73152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91440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4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109728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lang="en-US" sz="12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fr-CH" dirty="0"/>
              <a:t>   👉  MySQL JavaScript </a:t>
            </a:r>
            <a:r>
              <a:rPr lang="fr-CH" dirty="0" err="1"/>
              <a:t>stored</a:t>
            </a:r>
            <a:r>
              <a:rPr lang="fr-CH" dirty="0"/>
              <a:t> </a:t>
            </a:r>
            <a:r>
              <a:rPr lang="fr-CH" dirty="0" err="1"/>
              <a:t>programming</a:t>
            </a:r>
            <a:endParaRPr lang="fr-CH" dirty="0"/>
          </a:p>
          <a:p>
            <a:pPr indent="0">
              <a:buNone/>
            </a:pPr>
            <a:endParaRPr lang="fr-CH" dirty="0"/>
          </a:p>
          <a:p>
            <a:pPr indent="0">
              <a:buNone/>
            </a:pPr>
            <a:endParaRPr lang="fr-CH" dirty="0"/>
          </a:p>
          <a:p>
            <a:pPr indent="0">
              <a:buNone/>
            </a:pPr>
            <a:endParaRPr lang="fr-CH" dirty="0"/>
          </a:p>
          <a:p>
            <a:pPr indent="0">
              <a:buNone/>
            </a:pPr>
            <a:endParaRPr lang="fr-CH" dirty="0"/>
          </a:p>
          <a:p>
            <a:pPr indent="0">
              <a:buNone/>
            </a:pPr>
            <a:endParaRPr lang="fr-CH" dirty="0"/>
          </a:p>
          <a:p>
            <a:pPr indent="0">
              <a:buNone/>
            </a:pPr>
            <a:endParaRPr lang="fr-CH" dirty="0"/>
          </a:p>
          <a:p>
            <a:pPr indent="0">
              <a:buNone/>
            </a:pPr>
            <a:endParaRPr lang="fr-CH" dirty="0"/>
          </a:p>
          <a:p>
            <a:pPr indent="0">
              <a:buNone/>
            </a:pPr>
            <a:endParaRPr lang="fr-CH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39DEB79-C2FC-694E-9819-6572A57E1E13}"/>
              </a:ext>
            </a:extLst>
          </p:cNvPr>
          <p:cNvSpPr txBox="1">
            <a:spLocks/>
          </p:cNvSpPr>
          <p:nvPr/>
        </p:nvSpPr>
        <p:spPr>
          <a:xfrm>
            <a:off x="606049" y="2199729"/>
            <a:ext cx="5160187" cy="36512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marR="0" indent="-36576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Tx/>
              <a:buFont typeface="+mj-lt"/>
              <a:buAutoNum type="arabicPeriod"/>
              <a:tabLst/>
              <a:defRPr lang="en-US" sz="1800" b="0" i="0" kern="1200" dirty="0">
                <a:solidFill>
                  <a:schemeClr val="bg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54864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bg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73152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91440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4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109728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lang="en-US" sz="12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fr-CH" dirty="0"/>
              <a:t>  👉   MySQL SQL </a:t>
            </a:r>
            <a:r>
              <a:rPr lang="fr-CH" dirty="0" err="1"/>
              <a:t>stored</a:t>
            </a:r>
            <a:r>
              <a:rPr lang="fr-CH" dirty="0"/>
              <a:t> </a:t>
            </a:r>
            <a:r>
              <a:rPr lang="fr-CH" dirty="0" err="1"/>
              <a:t>programming</a:t>
            </a:r>
            <a:endParaRPr lang="fr-CH" dirty="0"/>
          </a:p>
          <a:p>
            <a:pPr indent="0">
              <a:buNone/>
            </a:pPr>
            <a:endParaRPr lang="fr-CH" dirty="0"/>
          </a:p>
          <a:p>
            <a:pPr indent="0">
              <a:buNone/>
            </a:pPr>
            <a:endParaRPr lang="fr-CH" dirty="0"/>
          </a:p>
          <a:p>
            <a:pPr indent="0">
              <a:buNone/>
            </a:pPr>
            <a:endParaRPr lang="fr-CH" dirty="0"/>
          </a:p>
          <a:p>
            <a:pPr indent="0">
              <a:buNone/>
            </a:pPr>
            <a:endParaRPr lang="fr-CH" dirty="0"/>
          </a:p>
          <a:p>
            <a:pPr indent="0">
              <a:buNone/>
            </a:pPr>
            <a:endParaRPr lang="fr-CH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26CBECD-FB9A-9560-DB93-2910C76E8795}"/>
              </a:ext>
            </a:extLst>
          </p:cNvPr>
          <p:cNvSpPr txBox="1">
            <a:spLocks/>
          </p:cNvSpPr>
          <p:nvPr/>
        </p:nvSpPr>
        <p:spPr>
          <a:xfrm>
            <a:off x="606048" y="3140712"/>
            <a:ext cx="5745379" cy="36512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marR="0" indent="-36576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Tx/>
              <a:buFont typeface="+mj-lt"/>
              <a:buAutoNum type="arabicPeriod"/>
              <a:tabLst/>
              <a:defRPr lang="en-US" sz="1800" b="0" i="0" kern="1200" dirty="0">
                <a:solidFill>
                  <a:schemeClr val="bg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54864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bg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73152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91440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4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109728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lang="en-US" sz="12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fr-CH" dirty="0"/>
              <a:t>   👉  MySQL JavaScript </a:t>
            </a:r>
            <a:r>
              <a:rPr lang="fr-CH" dirty="0" err="1"/>
              <a:t>libraries</a:t>
            </a:r>
            <a:endParaRPr lang="fr-CH" dirty="0"/>
          </a:p>
          <a:p>
            <a:pPr indent="0">
              <a:buNone/>
            </a:pPr>
            <a:endParaRPr lang="fr-CH" dirty="0"/>
          </a:p>
          <a:p>
            <a:pPr indent="0">
              <a:buNone/>
            </a:pPr>
            <a:endParaRPr lang="fr-CH" dirty="0"/>
          </a:p>
          <a:p>
            <a:pPr indent="0">
              <a:buNone/>
            </a:pPr>
            <a:endParaRPr lang="fr-CH" dirty="0"/>
          </a:p>
          <a:p>
            <a:pPr indent="0">
              <a:buNone/>
            </a:pPr>
            <a:endParaRPr lang="fr-CH" dirty="0"/>
          </a:p>
          <a:p>
            <a:pPr indent="0">
              <a:buNone/>
            </a:pPr>
            <a:endParaRPr lang="fr-CH" dirty="0"/>
          </a:p>
          <a:p>
            <a:pPr indent="0">
              <a:buNone/>
            </a:pPr>
            <a:endParaRPr lang="fr-CH" dirty="0"/>
          </a:p>
          <a:p>
            <a:pPr indent="0">
              <a:buNone/>
            </a:pPr>
            <a:endParaRPr lang="fr-CH" dirty="0"/>
          </a:p>
          <a:p>
            <a:pPr indent="0">
              <a:buNone/>
            </a:pPr>
            <a:endParaRPr lang="fr-CH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0960A2-9738-5FE1-9F85-69DCB823765E}"/>
              </a:ext>
            </a:extLst>
          </p:cNvPr>
          <p:cNvSpPr txBox="1">
            <a:spLocks/>
          </p:cNvSpPr>
          <p:nvPr/>
        </p:nvSpPr>
        <p:spPr>
          <a:xfrm>
            <a:off x="606047" y="1788857"/>
            <a:ext cx="5745379" cy="36512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marR="0" indent="-36576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Tx/>
              <a:buFont typeface="+mj-lt"/>
              <a:buAutoNum type="arabicPeriod"/>
              <a:tabLst/>
              <a:defRPr lang="en-US" sz="1800" b="0" i="0" kern="1200" dirty="0">
                <a:solidFill>
                  <a:schemeClr val="bg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54864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bg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73152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91440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4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109728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lang="en-US" sz="12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fr-CH" dirty="0"/>
              <a:t>   👉  MySQL  EE introduction</a:t>
            </a:r>
          </a:p>
          <a:p>
            <a:pPr indent="0">
              <a:buNone/>
            </a:pPr>
            <a:endParaRPr lang="fr-CH" dirty="0"/>
          </a:p>
          <a:p>
            <a:pPr indent="0">
              <a:buNone/>
            </a:pPr>
            <a:endParaRPr lang="fr-CH" dirty="0"/>
          </a:p>
          <a:p>
            <a:pPr indent="0">
              <a:buNone/>
            </a:pPr>
            <a:endParaRPr lang="fr-CH" dirty="0"/>
          </a:p>
          <a:p>
            <a:pPr indent="0">
              <a:buNone/>
            </a:pPr>
            <a:endParaRPr lang="fr-CH" dirty="0"/>
          </a:p>
          <a:p>
            <a:pPr indent="0">
              <a:buNone/>
            </a:pPr>
            <a:endParaRPr lang="fr-CH" dirty="0"/>
          </a:p>
          <a:p>
            <a:pPr indent="0">
              <a:buNone/>
            </a:pPr>
            <a:endParaRPr lang="fr-CH" dirty="0"/>
          </a:p>
          <a:p>
            <a:pPr indent="0">
              <a:buNone/>
            </a:pPr>
            <a:endParaRPr lang="fr-CH" dirty="0"/>
          </a:p>
          <a:p>
            <a:pPr indent="0">
              <a:buNone/>
            </a:pPr>
            <a:endParaRPr lang="fr-CH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26E9F12-CA3C-836B-734B-54D147777F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236" y="744304"/>
            <a:ext cx="5273589" cy="527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3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7725B-B81F-7D0C-6B08-AF13652BC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4A1FCB6-104F-C9E7-5484-1A4190171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B8D1F4D-FE56-E6AF-E0DE-D8BA4D8D9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101A2AC-6B82-94BD-D352-4C4A795459AB}"/>
              </a:ext>
            </a:extLst>
          </p:cNvPr>
          <p:cNvSpPr txBox="1">
            <a:spLocks/>
          </p:cNvSpPr>
          <p:nvPr/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How to import </a:t>
            </a:r>
            <a:r>
              <a:rPr lang="fr-CH" dirty="0" err="1"/>
              <a:t>external</a:t>
            </a:r>
            <a:r>
              <a:rPr lang="fr-CH" dirty="0"/>
              <a:t> </a:t>
            </a:r>
            <a:r>
              <a:rPr lang="fr-CH" dirty="0" err="1"/>
              <a:t>libraries</a:t>
            </a:r>
            <a:endParaRPr lang="fr-CH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AD7F3C98-5E9F-6F7A-E90F-1338599CCE96}"/>
              </a:ext>
            </a:extLst>
          </p:cNvPr>
          <p:cNvSpPr txBox="1">
            <a:spLocks/>
          </p:cNvSpPr>
          <p:nvPr/>
        </p:nvSpPr>
        <p:spPr>
          <a:xfrm>
            <a:off x="768875" y="1600200"/>
            <a:ext cx="10677525" cy="45079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External libraries, written in ECMAscript 2023 standard can be imported, enclosing the library content between library creation statements, for example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>
                <a:latin typeface="Oracle Sans Light" panose="020B0403020204020204" pitchFamily="34" charset="0"/>
                <a:cs typeface="Oracle Sans Light" panose="020B0403020204020204" pitchFamily="34" charset="0"/>
              </a:rPr>
              <a:t>Rename the 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my_library.js </a:t>
            </a:r>
            <a:r>
              <a:rPr lang="en-US" sz="1600">
                <a:latin typeface="Oracle Sans Light" panose="020B0403020204020204" pitchFamily="34" charset="0"/>
                <a:cs typeface="Oracle Sans Light" panose="020B0403020204020204" pitchFamily="34" charset="0"/>
              </a:rPr>
              <a:t>file to 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my_library.sql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>
                <a:latin typeface="Oracle Sans Light" panose="020B0403020204020204" pitchFamily="34" charset="0"/>
                <a:cs typeface="Oracle Sans Light" panose="020B0403020204020204" pitchFamily="34" charset="0"/>
              </a:rPr>
              <a:t>Edit the 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mysqlibray.sql </a:t>
            </a:r>
            <a:r>
              <a:rPr lang="en-US" sz="1600">
                <a:latin typeface="Oracle Sans Light" panose="020B0403020204020204" pitchFamily="34" charset="0"/>
                <a:cs typeface="Oracle Sans Light" panose="020B0403020204020204" pitchFamily="34" charset="0"/>
              </a:rPr>
              <a:t>file enclosing between create library statements</a:t>
            </a:r>
          </a:p>
          <a:p>
            <a:pPr marL="107315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CREATE LIBRARY mydb.my_library LANGUAGE JAVASCRIPT</a:t>
            </a:r>
          </a:p>
          <a:p>
            <a:pPr marL="107315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AS $mle$</a:t>
            </a:r>
          </a:p>
          <a:p>
            <a:pPr marL="107315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// ... 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content of the .js or .mjs file</a:t>
            </a:r>
          </a:p>
          <a:p>
            <a:pPr marL="107315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$mle$;</a:t>
            </a:r>
          </a:p>
          <a:p>
            <a:pPr marL="800100" lvl="1" indent="-342900">
              <a:spcBef>
                <a:spcPts val="1200"/>
              </a:spcBef>
              <a:buFont typeface="+mj-lt"/>
              <a:buAutoNum type="arabicPeriod" startAt="3"/>
            </a:pPr>
            <a:r>
              <a:rPr lang="en-US" sz="1600">
                <a:latin typeface="Oracle Sans Light" panose="020B0403020204020204" pitchFamily="34" charset="0"/>
                <a:cs typeface="Oracle Sans Light" panose="020B0403020204020204" pitchFamily="34" charset="0"/>
              </a:rPr>
              <a:t>Load the 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mysqlibray.sql </a:t>
            </a:r>
            <a:r>
              <a:rPr lang="en-US" sz="1600">
                <a:latin typeface="Oracle Sans Light" panose="020B0403020204020204" pitchFamily="34" charset="0"/>
                <a:cs typeface="Oracle Sans Light" panose="020B0403020204020204" pitchFamily="34" charset="0"/>
              </a:rPr>
              <a:t>file like usual</a:t>
            </a:r>
          </a:p>
          <a:p>
            <a:pPr marL="107315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mysql –uroot –p &lt; my_library.sql</a:t>
            </a:r>
            <a:endParaRPr lang="en-US">
              <a:latin typeface="Oracle Sans Light" panose="020B0403020204020204" pitchFamily="34" charset="0"/>
              <a:cs typeface="Oracle Sans Light" panose="020B0403020204020204" pitchFamily="34" charset="0"/>
            </a:endParaRPr>
          </a:p>
          <a:p>
            <a:pPr marL="285750" lvl="1" indent="-285750">
              <a:spcBef>
                <a:spcPts val="1800"/>
              </a:spcBef>
              <a:buSzTx/>
            </a:pPr>
            <a:r>
              <a:rPr lang="en-US" sz="2000"/>
              <a:t>Currently there is no automatic resolution of dependencies, so you need to encode all the dependencies in the same library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>
                <a:latin typeface="Oracle Sans Light" panose="020B0403020204020204" pitchFamily="34" charset="0"/>
                <a:cs typeface="Oracle Sans Light" panose="020B0403020204020204" pitchFamily="34" charset="0"/>
              </a:rPr>
              <a:t>use webpack, rollup or a similar tool to create a bundle that include all</a:t>
            </a:r>
            <a:endParaRPr lang="en-US" sz="1600" dirty="0">
              <a:latin typeface="Oracle Sans Light" panose="020B0403020204020204" pitchFamily="34" charset="0"/>
              <a:cs typeface="Oracle Sans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40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CC726-1D34-9212-2E91-F397E623D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66C1C9C-312B-66F2-AD1A-31AEA0B6D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180471-4721-3EF8-0323-F8C473965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B781DE3-6312-B30F-BA81-DF222DF0AE5E}"/>
              </a:ext>
            </a:extLst>
          </p:cNvPr>
          <p:cNvSpPr txBox="1">
            <a:spLocks/>
          </p:cNvSpPr>
          <p:nvPr/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The power of </a:t>
            </a:r>
            <a:r>
              <a:rPr lang="fr-CH" dirty="0" err="1"/>
              <a:t>libraries</a:t>
            </a:r>
            <a:r>
              <a:rPr lang="fr-CH" dirty="0"/>
              <a:t>: </a:t>
            </a:r>
            <a:r>
              <a:rPr lang="fr-CH" dirty="0" err="1"/>
              <a:t>examples</a:t>
            </a:r>
            <a:endParaRPr lang="fr-CH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AF8EC7-DE86-AAD0-6FE0-AFA71A7CD58E}"/>
              </a:ext>
            </a:extLst>
          </p:cNvPr>
          <p:cNvSpPr txBox="1">
            <a:spLocks/>
          </p:cNvSpPr>
          <p:nvPr/>
        </p:nvSpPr>
        <p:spPr>
          <a:xfrm>
            <a:off x="771525" y="1600200"/>
            <a:ext cx="10677525" cy="45079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Expand math calculation for additional functions or math data types, e.g.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>
                <a:latin typeface="Oracle Sans Light" panose="020B0403020204020204" pitchFamily="34" charset="0"/>
                <a:cs typeface="Oracle Sans Light" panose="020B0403020204020204" pitchFamily="34" charset="0"/>
              </a:rPr>
              <a:t>Advanced Math for statistics and complex calculations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>
                <a:latin typeface="Oracle Sans Light" panose="020B0403020204020204" pitchFamily="34" charset="0"/>
                <a:cs typeface="Oracle Sans Light" panose="020B0403020204020204" pitchFamily="34" charset="0"/>
              </a:rPr>
              <a:t>Vectors for genAI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Add Machine Learning algorithms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>
                <a:latin typeface="Oracle Sans Light" panose="020B0403020204020204" pitchFamily="34" charset="0"/>
                <a:cs typeface="Oracle Sans Light" panose="020B0403020204020204" pitchFamily="34" charset="0"/>
              </a:rPr>
              <a:t>To extract new value form existing data inside MySQL, without export/import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Use a validator plugin to prevent invalid values from ever being stored in the DB, for more secure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Use a date/time library to handle expressions like "tomorrow" or "last Friday", or calculate the CW of a date and make applications more user/developer friendly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Manipulate URIs to remove the passwords or split URIs into user, host, parameters and store separately in columns and simplify developers</a:t>
            </a:r>
          </a:p>
          <a:p>
            <a:pPr marL="651510" lvl="1" indent="-285750"/>
            <a:r>
              <a:rPr lang="en-US">
                <a:latin typeface="Oracle Sans Light" panose="020B0403020204020204" pitchFamily="34" charset="0"/>
                <a:cs typeface="Oracle Sans Light" panose="020B0403020204020204" pitchFamily="34" charset="0"/>
              </a:rPr>
              <a:t>And generated columns may expose these directly in a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And much more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8454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FCA36-5507-F82E-C3D9-9E9BC4AF6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A3B2FC-3E8D-06BD-D173-8C3038524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5816" y="2351724"/>
            <a:ext cx="6297167" cy="822960"/>
          </a:xfrm>
        </p:spPr>
        <p:txBody>
          <a:bodyPr anchor="b">
            <a:normAutofit/>
          </a:bodyPr>
          <a:lstStyle/>
          <a:p>
            <a:r>
              <a:rPr lang="en-US" dirty="0"/>
              <a:t>Key takeaways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B2E7CECE-5499-313D-38DA-854650721B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85816" y="3662156"/>
            <a:ext cx="6297168" cy="113248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D929F32-D28F-9B3A-902A-ABCB7E3C6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7" r="16532"/>
          <a:stretch/>
        </p:blipFill>
        <p:spPr>
          <a:xfrm>
            <a:off x="20" y="10"/>
            <a:ext cx="4876780" cy="6857990"/>
          </a:xfrm>
          <a:prstGeom prst="rect">
            <a:avLst/>
          </a:prstGeom>
          <a:noFill/>
        </p:spPr>
      </p:pic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8BDECF9E-AEEC-EE99-DAD2-A18E160343A9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873138" y="6425604"/>
            <a:ext cx="2743200" cy="3635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IN"/>
              <a:t>[Date]</a:t>
            </a:r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A28863-EE42-2B16-FE42-84413EF900D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127759" y="6423978"/>
            <a:ext cx="574537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Copyright © 2025 Oracle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456CC7-B3DB-3E3E-090D-8E283DC5566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762000" y="6423660"/>
            <a:ext cx="365760" cy="36576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45D60D9-5372-5F40-9443-0F9AE5BDC3C8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39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8600E-692C-6E71-087D-D285C8346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3EF3E05-31FE-B1BB-F63C-58AC78D4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0B25173-2F6E-236F-7E0D-D0BAFF8F0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3CD57-86EE-911D-03A9-349388AB20A3}"/>
              </a:ext>
            </a:extLst>
          </p:cNvPr>
          <p:cNvSpPr txBox="1">
            <a:spLocks/>
          </p:cNvSpPr>
          <p:nvPr/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Key </a:t>
            </a:r>
            <a:r>
              <a:rPr lang="fr-CH" dirty="0" err="1"/>
              <a:t>takeaways</a:t>
            </a:r>
            <a:endParaRPr lang="fr-CH" dirty="0"/>
          </a:p>
          <a:p>
            <a:endParaRPr lang="fr-CH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EDA1DE1-0A63-E67D-4E12-2264B866C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59" y="1729542"/>
            <a:ext cx="9333352" cy="406262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21E1BBC-689A-1575-1D56-89D3B8A30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238" y="593884"/>
            <a:ext cx="1135658" cy="11356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2787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8A40D-1730-0D41-764B-1782D130B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2ABEAD-7955-ABF0-171F-C1665F370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68946A-6FD2-6F13-F971-17E99B34D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2024, Oracle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9A5D195-F068-9C83-C054-2A9852FA5162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en-US" dirty="0"/>
              <a:t>Resources</a:t>
            </a:r>
            <a:endParaRPr lang="fr-CH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19210474-9901-1DD3-5054-8E2CFA19CAF9}"/>
              </a:ext>
            </a:extLst>
          </p:cNvPr>
          <p:cNvSpPr txBox="1">
            <a:spLocks/>
          </p:cNvSpPr>
          <p:nvPr/>
        </p:nvSpPr>
        <p:spPr>
          <a:xfrm>
            <a:off x="771525" y="1600200"/>
            <a:ext cx="10677525" cy="45079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MySQL Stored programming</a:t>
            </a:r>
          </a:p>
          <a:p>
            <a:pPr marL="651510" lvl="1" indent="-285750">
              <a:buFont typeface="Courier New" panose="02070309020205020404" pitchFamily="49" charset="0"/>
              <a:buChar char="o"/>
            </a:pPr>
            <a:r>
              <a:rPr lang="en-US">
                <a:latin typeface="Oracle Sans Light" panose="020B0403020204020204" pitchFamily="34" charset="0"/>
                <a:cs typeface="Oracle Sans Light" panose="020B0403020204020204" pitchFamily="34" charset="0"/>
                <a:hlinkClick r:id="rId2"/>
              </a:rPr>
              <a:t>https://dev.mysql.com/doc/refman/9.3/en/stored-objects.html</a:t>
            </a:r>
            <a:r>
              <a:rPr lang="en-US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MySQL Javascript store programming</a:t>
            </a:r>
          </a:p>
          <a:p>
            <a:pPr marL="651510" lvl="1" indent="-285750">
              <a:buFont typeface="Courier New" panose="02070309020205020404" pitchFamily="49" charset="0"/>
              <a:buChar char="o"/>
            </a:pPr>
            <a:r>
              <a:rPr lang="en-US">
                <a:latin typeface="Oracle Sans Light" panose="020B0403020204020204" pitchFamily="34" charset="0"/>
                <a:cs typeface="Oracle Sans Light" panose="020B0403020204020204" pitchFamily="34" charset="0"/>
                <a:hlinkClick r:id="rId3"/>
              </a:rPr>
              <a:t>https://dev.mysql.com/doc/refman/9.3/en/stored-routines-js.html</a:t>
            </a:r>
            <a:r>
              <a:rPr lang="en-US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 MySQL JavaScript examples from manual</a:t>
            </a:r>
          </a:p>
          <a:p>
            <a:pPr marL="651510" lvl="1" indent="-285750">
              <a:buFont typeface="Courier New" panose="02070309020205020404" pitchFamily="49" charset="0"/>
              <a:buChar char="o"/>
            </a:pPr>
            <a:r>
              <a:rPr lang="en-US">
                <a:latin typeface="Oracle Sans Light" panose="020B0403020204020204" pitchFamily="34" charset="0"/>
                <a:cs typeface="Oracle Sans Light" panose="020B0403020204020204" pitchFamily="34" charset="0"/>
                <a:hlinkClick r:id="rId4"/>
              </a:rPr>
              <a:t>https://dev.mysql.com/doc/refman/9.3/en/srjs-examples.html</a:t>
            </a:r>
            <a:r>
              <a:rPr lang="en-US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MySQL JavaScript example: MySQL vector operations</a:t>
            </a:r>
          </a:p>
          <a:p>
            <a:pPr marL="651510" lvl="1" indent="-285750">
              <a:buFont typeface="Courier New" panose="02070309020205020404" pitchFamily="49" charset="0"/>
              <a:buChar char="o"/>
            </a:pPr>
            <a:r>
              <a:rPr lang="en-US">
                <a:latin typeface="Oracle Sans Light" panose="020B0403020204020204" pitchFamily="34" charset="0"/>
                <a:cs typeface="Oracle Sans Light" panose="020B0403020204020204" pitchFamily="34" charset="0"/>
                <a:hlinkClick r:id="rId5"/>
              </a:rPr>
              <a:t>https://lefred.be/content/mysql-vector-datatype-create-your-operations-part-1/</a:t>
            </a:r>
            <a:r>
              <a:rPr lang="en-US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MySQL JavaScript example: UUID</a:t>
            </a:r>
          </a:p>
          <a:p>
            <a:pPr marL="651510" lvl="1" indent="-285750">
              <a:buFont typeface="Courier New" panose="02070309020205020404" pitchFamily="49" charset="0"/>
              <a:buChar char="o"/>
            </a:pPr>
            <a:r>
              <a:rPr lang="en-US">
                <a:latin typeface="Oracle Sans Light" panose="020B0403020204020204" pitchFamily="34" charset="0"/>
                <a:cs typeface="Oracle Sans Light" panose="020B0403020204020204" pitchFamily="34" charset="0"/>
                <a:hlinkClick r:id="rId6"/>
              </a:rPr>
              <a:t>https://blogs.oracle.com/mysql/post/javascript-support-in-mysql-the-uuid-example</a:t>
            </a:r>
            <a:r>
              <a:rPr lang="en-US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34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CF718-0DB4-4FB6-90B9-39F449AB1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2AE35-378D-4EA0-9A97-70973497B10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it-IT" dirty="0"/>
              <a:t>Emmanuel COLUSSI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E90CFF-9BB4-4CBE-955B-22099F84A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it-IT" dirty="0" err="1"/>
              <a:t>emmanuel.colussi@oracle.com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C23B35-0345-42B2-96F6-71E81B96DD07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E534F4-C2D5-4EA6-A797-45364DD2F710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01A37C-48C8-419B-B0EC-5EB8AA2E3ED3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E005A75-7655-E1C1-A2D2-EE6C75C80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699" y="396600"/>
            <a:ext cx="3363432" cy="450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28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585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E3E772-CD05-4C4B-AABE-94BBBDA6D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320E28-4546-4841-BAEE-23DC1063A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82E0E5-4F45-44C0-A418-F6F9244F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Enterprise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94E9F2FB-A269-F225-9128-30C4AD2E15B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89" y="4135193"/>
            <a:ext cx="10158984" cy="681251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754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98E3DA2-D9F2-99A8-5D25-B14205D09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89F8982-E74F-2E6F-ABC6-5A5177D6D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E9E7A27-E616-7F77-A061-A6FE4A2912BB}"/>
              </a:ext>
            </a:extLst>
          </p:cNvPr>
          <p:cNvSpPr txBox="1">
            <a:spLocks/>
          </p:cNvSpPr>
          <p:nvPr/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MySQL Community VS  MySQL Enterprise 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12BC3B16-870A-66E1-C15D-E01F126927FA}"/>
              </a:ext>
            </a:extLst>
          </p:cNvPr>
          <p:cNvGrpSpPr/>
          <p:nvPr/>
        </p:nvGrpSpPr>
        <p:grpSpPr>
          <a:xfrm>
            <a:off x="2222419" y="930372"/>
            <a:ext cx="1930833" cy="2003920"/>
            <a:chOff x="245772" y="1553899"/>
            <a:chExt cx="1930833" cy="200392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DE6886E-6C71-1838-1245-F94F23C21270}"/>
                </a:ext>
              </a:extLst>
            </p:cNvPr>
            <p:cNvSpPr/>
            <p:nvPr/>
          </p:nvSpPr>
          <p:spPr>
            <a:xfrm>
              <a:off x="245772" y="1553899"/>
              <a:ext cx="1930833" cy="200392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7">
              <a:extLst>
                <a:ext uri="{FF2B5EF4-FFF2-40B4-BE49-F238E27FC236}">
                  <a16:creationId xmlns:a16="http://schemas.microsoft.com/office/drawing/2014/main" id="{676963B1-5EE6-7F7D-3BD3-65DCC228387B}"/>
                </a:ext>
              </a:extLst>
            </p:cNvPr>
            <p:cNvSpPr txBox="1"/>
            <p:nvPr/>
          </p:nvSpPr>
          <p:spPr>
            <a:xfrm>
              <a:off x="464668" y="2061307"/>
              <a:ext cx="574196" cy="115416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sz="6900" b="1" dirty="0">
                  <a:solidFill>
                    <a:schemeClr val="bg1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rPr>
                <a:t>1</a:t>
              </a:r>
            </a:p>
          </p:txBody>
        </p:sp>
        <p:sp>
          <p:nvSpPr>
            <p:cNvPr id="22" name="Subtitle 2">
              <a:extLst>
                <a:ext uri="{FF2B5EF4-FFF2-40B4-BE49-F238E27FC236}">
                  <a16:creationId xmlns:a16="http://schemas.microsoft.com/office/drawing/2014/main" id="{9C3000CD-86C3-3411-AD6E-E8D6A61E6B30}"/>
                </a:ext>
              </a:extLst>
            </p:cNvPr>
            <p:cNvSpPr txBox="1">
              <a:spLocks/>
            </p:cNvSpPr>
            <p:nvPr/>
          </p:nvSpPr>
          <p:spPr>
            <a:xfrm>
              <a:off x="284227" y="2997152"/>
              <a:ext cx="1826210" cy="560666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rPr>
                <a:t>MySQL Security</a:t>
              </a:r>
            </a:p>
            <a:p>
              <a:pPr algn="l">
                <a:lnSpc>
                  <a:spcPts val="1750"/>
                </a:lnSpc>
              </a:pPr>
              <a:endParaRPr lang="en-US" sz="1600" b="1" dirty="0">
                <a:solidFill>
                  <a:schemeClr val="bg1"/>
                </a:solidFill>
                <a:latin typeface="Oracle Sans Extra Bold" panose="020B0503020204020204" pitchFamily="34" charset="0"/>
                <a:ea typeface="League Spartan" charset="0"/>
                <a:cs typeface="Oracle Sans Extra Bold" panose="020B0503020204020204" pitchFamily="34" charset="0"/>
              </a:endParaRPr>
            </a:p>
          </p:txBody>
        </p:sp>
        <p:pic>
          <p:nvPicPr>
            <p:cNvPr id="23" name="Picture Placeholder 124">
              <a:extLst>
                <a:ext uri="{FF2B5EF4-FFF2-40B4-BE49-F238E27FC236}">
                  <a16:creationId xmlns:a16="http://schemas.microsoft.com/office/drawing/2014/main" id="{B99D44AD-9CDA-89AF-1D64-077C7F5727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85" b="85"/>
            <a:stretch/>
          </p:blipFill>
          <p:spPr>
            <a:xfrm>
              <a:off x="1178312" y="1559955"/>
              <a:ext cx="929788" cy="929788"/>
            </a:xfrm>
            <a:prstGeom prst="rect">
              <a:avLst/>
            </a:prstGeom>
          </p:spPr>
        </p:pic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254DA657-65B8-F2A0-D96D-E603A1E232DE}"/>
              </a:ext>
            </a:extLst>
          </p:cNvPr>
          <p:cNvGrpSpPr/>
          <p:nvPr/>
        </p:nvGrpSpPr>
        <p:grpSpPr>
          <a:xfrm>
            <a:off x="4299799" y="931142"/>
            <a:ext cx="1930833" cy="2167438"/>
            <a:chOff x="2202612" y="1553898"/>
            <a:chExt cx="1930833" cy="216743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7F4E700-784D-65B9-03EE-FDFC02E5CC52}"/>
                </a:ext>
              </a:extLst>
            </p:cNvPr>
            <p:cNvSpPr/>
            <p:nvPr/>
          </p:nvSpPr>
          <p:spPr>
            <a:xfrm>
              <a:off x="2202612" y="1553898"/>
              <a:ext cx="1930833" cy="20323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13">
              <a:extLst>
                <a:ext uri="{FF2B5EF4-FFF2-40B4-BE49-F238E27FC236}">
                  <a16:creationId xmlns:a16="http://schemas.microsoft.com/office/drawing/2014/main" id="{54602C01-BC96-D70A-77D0-EC072B6F249B}"/>
                </a:ext>
              </a:extLst>
            </p:cNvPr>
            <p:cNvSpPr txBox="1"/>
            <p:nvPr/>
          </p:nvSpPr>
          <p:spPr>
            <a:xfrm>
              <a:off x="2683893" y="3382782"/>
              <a:ext cx="184731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1600" b="1" dirty="0">
                <a:solidFill>
                  <a:schemeClr val="bg1"/>
                </a:solidFill>
                <a:latin typeface="Oracle Sans Extra Bold" panose="020B0503020204020204" pitchFamily="34" charset="0"/>
                <a:ea typeface="League Spartan" charset="0"/>
                <a:cs typeface="Oracle Sans Extra Bold" panose="020B0503020204020204" pitchFamily="34" charset="0"/>
              </a:endParaRPr>
            </a:p>
          </p:txBody>
        </p:sp>
        <p:sp>
          <p:nvSpPr>
            <p:cNvPr id="27" name="TextBox 7">
              <a:extLst>
                <a:ext uri="{FF2B5EF4-FFF2-40B4-BE49-F238E27FC236}">
                  <a16:creationId xmlns:a16="http://schemas.microsoft.com/office/drawing/2014/main" id="{0DB9C8ED-1AD2-B502-E4BF-47DCCEF184C6}"/>
                </a:ext>
              </a:extLst>
            </p:cNvPr>
            <p:cNvSpPr txBox="1"/>
            <p:nvPr/>
          </p:nvSpPr>
          <p:spPr>
            <a:xfrm>
              <a:off x="2421508" y="2060667"/>
              <a:ext cx="654346" cy="115416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sz="6900" b="1" dirty="0">
                  <a:solidFill>
                    <a:schemeClr val="bg1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rPr>
                <a:t>2</a:t>
              </a:r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100E9A3B-6829-AC7B-9F89-1556A14155D3}"/>
                </a:ext>
              </a:extLst>
            </p:cNvPr>
            <p:cNvSpPr txBox="1"/>
            <p:nvPr/>
          </p:nvSpPr>
          <p:spPr>
            <a:xfrm>
              <a:off x="2421508" y="3382781"/>
              <a:ext cx="184731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1600" b="1" dirty="0">
                <a:solidFill>
                  <a:schemeClr val="bg1"/>
                </a:solidFill>
                <a:latin typeface="Oracle Sans Extra Bold" panose="020B0503020204020204" pitchFamily="34" charset="0"/>
                <a:ea typeface="League Spartan" charset="0"/>
                <a:cs typeface="Oracle Sans Extra Bold" panose="020B0503020204020204" pitchFamily="34" charset="0"/>
              </a:endParaRPr>
            </a:p>
          </p:txBody>
        </p:sp>
        <p:sp>
          <p:nvSpPr>
            <p:cNvPr id="29" name="Subtitle 2">
              <a:extLst>
                <a:ext uri="{FF2B5EF4-FFF2-40B4-BE49-F238E27FC236}">
                  <a16:creationId xmlns:a16="http://schemas.microsoft.com/office/drawing/2014/main" id="{4B236C34-12CF-92D9-2DF2-E65DF8B7AA0C}"/>
                </a:ext>
              </a:extLst>
            </p:cNvPr>
            <p:cNvSpPr txBox="1">
              <a:spLocks/>
            </p:cNvSpPr>
            <p:nvPr/>
          </p:nvSpPr>
          <p:spPr>
            <a:xfrm>
              <a:off x="2235626" y="3025560"/>
              <a:ext cx="1861453" cy="560666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rPr>
                <a:t>MySQL Scalability</a:t>
              </a:r>
            </a:p>
            <a:p>
              <a:pPr algn="l">
                <a:lnSpc>
                  <a:spcPts val="1750"/>
                </a:lnSpc>
              </a:pPr>
              <a:endParaRPr lang="en-US" sz="1600" b="1" dirty="0">
                <a:solidFill>
                  <a:schemeClr val="bg1"/>
                </a:solidFill>
                <a:latin typeface="Oracle Sans Extra Bold" panose="020B0503020204020204" pitchFamily="34" charset="0"/>
                <a:ea typeface="League Spartan" charset="0"/>
                <a:cs typeface="Oracle Sans Extra Bold" panose="020B0503020204020204" pitchFamily="34" charset="0"/>
              </a:endParaRPr>
            </a:p>
          </p:txBody>
        </p:sp>
        <p:pic>
          <p:nvPicPr>
            <p:cNvPr id="30" name="Picture Placeholder 84">
              <a:extLst>
                <a:ext uri="{FF2B5EF4-FFF2-40B4-BE49-F238E27FC236}">
                  <a16:creationId xmlns:a16="http://schemas.microsoft.com/office/drawing/2014/main" id="{F381580B-309D-5E17-FD83-350B87576B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85" b="85"/>
            <a:stretch/>
          </p:blipFill>
          <p:spPr>
            <a:xfrm>
              <a:off x="3119929" y="1574643"/>
              <a:ext cx="929788" cy="929788"/>
            </a:xfrm>
            <a:prstGeom prst="rect">
              <a:avLst/>
            </a:prstGeom>
          </p:spPr>
        </p:pic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0391C6AE-C454-E1F9-D636-3F1D53200EB7}"/>
              </a:ext>
            </a:extLst>
          </p:cNvPr>
          <p:cNvGrpSpPr/>
          <p:nvPr/>
        </p:nvGrpSpPr>
        <p:grpSpPr>
          <a:xfrm>
            <a:off x="6347874" y="930372"/>
            <a:ext cx="1930833" cy="2077786"/>
            <a:chOff x="2464997" y="1553898"/>
            <a:chExt cx="1930833" cy="207778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EACC9FB-78FA-35B0-972A-966C37D8920F}"/>
                </a:ext>
              </a:extLst>
            </p:cNvPr>
            <p:cNvSpPr/>
            <p:nvPr/>
          </p:nvSpPr>
          <p:spPr>
            <a:xfrm>
              <a:off x="2464997" y="1553898"/>
              <a:ext cx="1930833" cy="2032328"/>
            </a:xfrm>
            <a:prstGeom prst="rect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12">
              <a:extLst>
                <a:ext uri="{FF2B5EF4-FFF2-40B4-BE49-F238E27FC236}">
                  <a16:creationId xmlns:a16="http://schemas.microsoft.com/office/drawing/2014/main" id="{94C7BEBB-B938-6489-38DE-B48DE4ED9B66}"/>
                </a:ext>
              </a:extLst>
            </p:cNvPr>
            <p:cNvSpPr txBox="1"/>
            <p:nvPr/>
          </p:nvSpPr>
          <p:spPr>
            <a:xfrm>
              <a:off x="2683893" y="2061307"/>
              <a:ext cx="663964" cy="115416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sz="6900" b="1" dirty="0">
                  <a:solidFill>
                    <a:schemeClr val="bg1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rPr>
                <a:t>3</a:t>
              </a:r>
            </a:p>
          </p:txBody>
        </p:sp>
        <p:sp>
          <p:nvSpPr>
            <p:cNvPr id="34" name="Subtitle 2">
              <a:extLst>
                <a:ext uri="{FF2B5EF4-FFF2-40B4-BE49-F238E27FC236}">
                  <a16:creationId xmlns:a16="http://schemas.microsoft.com/office/drawing/2014/main" id="{BD1EBCE9-3674-0AA7-A5F6-42992CF9BCFE}"/>
                </a:ext>
              </a:extLst>
            </p:cNvPr>
            <p:cNvSpPr txBox="1">
              <a:spLocks/>
            </p:cNvSpPr>
            <p:nvPr/>
          </p:nvSpPr>
          <p:spPr>
            <a:xfrm>
              <a:off x="2562384" y="3071018"/>
              <a:ext cx="1734832" cy="560666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rPr>
                <a:t>MySQL HA DR</a:t>
              </a:r>
            </a:p>
            <a:p>
              <a:pPr algn="l">
                <a:lnSpc>
                  <a:spcPts val="1750"/>
                </a:lnSpc>
              </a:pPr>
              <a:endParaRPr lang="en-US" sz="1600" b="1" dirty="0">
                <a:solidFill>
                  <a:schemeClr val="bg1"/>
                </a:solidFill>
                <a:latin typeface="Oracle Sans Extra Bold" panose="020B0503020204020204" pitchFamily="34" charset="0"/>
                <a:ea typeface="League Spartan" charset="0"/>
                <a:cs typeface="Oracle Sans Extra Bold" panose="020B0503020204020204" pitchFamily="34" charset="0"/>
              </a:endParaRPr>
            </a:p>
          </p:txBody>
        </p:sp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2E7D73CA-B86B-2C56-464D-0924A8FDF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57416" y="1574643"/>
              <a:ext cx="939800" cy="927100"/>
            </a:xfrm>
            <a:prstGeom prst="rect">
              <a:avLst/>
            </a:prstGeom>
          </p:spPr>
        </p:pic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6EF643CA-89F4-04A2-052A-0BA38DFAD0AB}"/>
              </a:ext>
            </a:extLst>
          </p:cNvPr>
          <p:cNvGrpSpPr/>
          <p:nvPr/>
        </p:nvGrpSpPr>
        <p:grpSpPr>
          <a:xfrm>
            <a:off x="2224201" y="3098579"/>
            <a:ext cx="1930833" cy="2196057"/>
            <a:chOff x="6487587" y="1525279"/>
            <a:chExt cx="1930833" cy="2196057"/>
          </a:xfrm>
        </p:grpSpPr>
        <p:grpSp>
          <p:nvGrpSpPr>
            <p:cNvPr id="37" name="Group 20">
              <a:extLst>
                <a:ext uri="{FF2B5EF4-FFF2-40B4-BE49-F238E27FC236}">
                  <a16:creationId xmlns:a16="http://schemas.microsoft.com/office/drawing/2014/main" id="{F5A64F40-AE40-4FCB-1080-A8B908686060}"/>
                </a:ext>
              </a:extLst>
            </p:cNvPr>
            <p:cNvGrpSpPr/>
            <p:nvPr/>
          </p:nvGrpSpPr>
          <p:grpSpPr>
            <a:xfrm>
              <a:off x="6487587" y="1553899"/>
              <a:ext cx="1930833" cy="2167437"/>
              <a:chOff x="7314876" y="1898143"/>
              <a:chExt cx="1930833" cy="2167437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B2D07BC-25E9-8E43-F0CD-46AE1FED60A7}"/>
                  </a:ext>
                </a:extLst>
              </p:cNvPr>
              <p:cNvSpPr/>
              <p:nvPr/>
            </p:nvSpPr>
            <p:spPr>
              <a:xfrm>
                <a:off x="7314876" y="1898143"/>
                <a:ext cx="1930833" cy="2031580"/>
              </a:xfrm>
              <a:prstGeom prst="rect">
                <a:avLst/>
              </a:prstGeom>
              <a:solidFill>
                <a:schemeClr val="accent2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>
                  <a:solidFill>
                    <a:srgbClr val="67605B"/>
                  </a:solidFill>
                </a:endParaRPr>
              </a:p>
            </p:txBody>
          </p:sp>
          <p:sp>
            <p:nvSpPr>
              <p:cNvPr id="40" name="TextBox 22">
                <a:extLst>
                  <a:ext uri="{FF2B5EF4-FFF2-40B4-BE49-F238E27FC236}">
                    <a16:creationId xmlns:a16="http://schemas.microsoft.com/office/drawing/2014/main" id="{B8B98A98-7F72-3C39-7C23-1DCCDA454721}"/>
                  </a:ext>
                </a:extLst>
              </p:cNvPr>
              <p:cNvSpPr txBox="1"/>
              <p:nvPr/>
            </p:nvSpPr>
            <p:spPr>
              <a:xfrm>
                <a:off x="7533772" y="2401078"/>
                <a:ext cx="758541" cy="1154162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r>
                  <a:rPr lang="en-US" sz="6900" b="1" dirty="0">
                    <a:solidFill>
                      <a:srgbClr val="67605B"/>
                    </a:solidFill>
                    <a:latin typeface="Oracle Sans Extra Bold" panose="020B0503020204020204" pitchFamily="34" charset="0"/>
                    <a:ea typeface="League Spartan" charset="0"/>
                    <a:cs typeface="Oracle Sans Extra Bold" panose="020B0503020204020204" pitchFamily="34" charset="0"/>
                  </a:rPr>
                  <a:t>4</a:t>
                </a:r>
              </a:p>
            </p:txBody>
          </p:sp>
          <p:sp>
            <p:nvSpPr>
              <p:cNvPr id="41" name="TextBox 23">
                <a:extLst>
                  <a:ext uri="{FF2B5EF4-FFF2-40B4-BE49-F238E27FC236}">
                    <a16:creationId xmlns:a16="http://schemas.microsoft.com/office/drawing/2014/main" id="{EDE18B41-2D34-866A-7248-0A56EE0B25D5}"/>
                  </a:ext>
                </a:extLst>
              </p:cNvPr>
              <p:cNvSpPr txBox="1"/>
              <p:nvPr/>
            </p:nvSpPr>
            <p:spPr>
              <a:xfrm>
                <a:off x="7533772" y="3727026"/>
                <a:ext cx="184731" cy="338554"/>
              </a:xfrm>
              <a:prstGeom prst="rect">
                <a:avLst/>
              </a:prstGeom>
              <a:noFill/>
            </p:spPr>
            <p:txBody>
              <a:bodyPr wrap="none" rtlCol="0" anchor="b" anchorCtr="0">
                <a:spAutoFit/>
              </a:bodyPr>
              <a:lstStyle/>
              <a:p>
                <a:endParaRPr lang="en-US" sz="1600" b="1" dirty="0">
                  <a:solidFill>
                    <a:srgbClr val="67605B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endParaRPr>
              </a:p>
            </p:txBody>
          </p:sp>
          <p:sp>
            <p:nvSpPr>
              <p:cNvPr id="42" name="Subtitle 2">
                <a:extLst>
                  <a:ext uri="{FF2B5EF4-FFF2-40B4-BE49-F238E27FC236}">
                    <a16:creationId xmlns:a16="http://schemas.microsoft.com/office/drawing/2014/main" id="{67AE6B0C-ABA3-CE70-7846-4A7BAE3F0B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23369" y="3426945"/>
                <a:ext cx="1893694" cy="503728"/>
              </a:xfrm>
              <a:prstGeom prst="rect">
                <a:avLst/>
              </a:prstGeom>
            </p:spPr>
            <p:txBody>
              <a:bodyPr vert="horz" wrap="square" lIns="45720" tIns="22860" rIns="45720" bIns="22860" rtlCol="0" anchor="t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ts val="1750"/>
                  </a:lnSpc>
                </a:pPr>
                <a:r>
                  <a:rPr lang="en-US" sz="1400" b="1" dirty="0">
                    <a:solidFill>
                      <a:srgbClr val="67605B"/>
                    </a:solidFill>
                    <a:latin typeface="Oracle Sans Extra Bold" panose="020B0503020204020204" pitchFamily="34" charset="0"/>
                    <a:ea typeface="League Spartan" charset="0"/>
                    <a:cs typeface="Oracle Sans Extra Bold" panose="020B0503020204020204" pitchFamily="34" charset="0"/>
                  </a:rPr>
                  <a:t>MySQL Stored Programs</a:t>
                </a:r>
              </a:p>
            </p:txBody>
          </p:sp>
        </p:grpSp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9629DB99-129C-9FFF-5E22-4E0FCCCB8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75970" y="1525279"/>
              <a:ext cx="939800" cy="927100"/>
            </a:xfrm>
            <a:prstGeom prst="rect">
              <a:avLst/>
            </a:prstGeom>
          </p:spPr>
        </p:pic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DACE16FC-C01C-3F5E-24A5-1154E11CDDF7}"/>
              </a:ext>
            </a:extLst>
          </p:cNvPr>
          <p:cNvGrpSpPr/>
          <p:nvPr/>
        </p:nvGrpSpPr>
        <p:grpSpPr>
          <a:xfrm>
            <a:off x="4306190" y="3069499"/>
            <a:ext cx="1930833" cy="2196057"/>
            <a:chOff x="8498882" y="1525279"/>
            <a:chExt cx="1930833" cy="2196057"/>
          </a:xfrm>
        </p:grpSpPr>
        <p:grpSp>
          <p:nvGrpSpPr>
            <p:cNvPr id="44" name="Group 15">
              <a:extLst>
                <a:ext uri="{FF2B5EF4-FFF2-40B4-BE49-F238E27FC236}">
                  <a16:creationId xmlns:a16="http://schemas.microsoft.com/office/drawing/2014/main" id="{8B38C3C5-E2F7-C7F4-D422-25CE0BE3DD5E}"/>
                </a:ext>
              </a:extLst>
            </p:cNvPr>
            <p:cNvGrpSpPr/>
            <p:nvPr/>
          </p:nvGrpSpPr>
          <p:grpSpPr>
            <a:xfrm>
              <a:off x="8498882" y="1553899"/>
              <a:ext cx="1930833" cy="2167437"/>
              <a:chOff x="9499167" y="1898143"/>
              <a:chExt cx="1930833" cy="2167437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7BA65E7-8986-FECB-E5A5-32F0CC1B6708}"/>
                  </a:ext>
                </a:extLst>
              </p:cNvPr>
              <p:cNvSpPr/>
              <p:nvPr/>
            </p:nvSpPr>
            <p:spPr>
              <a:xfrm>
                <a:off x="9499167" y="1898143"/>
                <a:ext cx="1930833" cy="2061468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67605B"/>
                  </a:solidFill>
                </a:endParaRPr>
              </a:p>
            </p:txBody>
          </p:sp>
          <p:sp>
            <p:nvSpPr>
              <p:cNvPr id="47" name="TextBox 17">
                <a:extLst>
                  <a:ext uri="{FF2B5EF4-FFF2-40B4-BE49-F238E27FC236}">
                    <a16:creationId xmlns:a16="http://schemas.microsoft.com/office/drawing/2014/main" id="{C3D62AE2-1345-9039-0854-5B90D483692C}"/>
                  </a:ext>
                </a:extLst>
              </p:cNvPr>
              <p:cNvSpPr txBox="1"/>
              <p:nvPr/>
            </p:nvSpPr>
            <p:spPr>
              <a:xfrm>
                <a:off x="9718063" y="2401078"/>
                <a:ext cx="697627" cy="1154162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r>
                  <a:rPr lang="en-US" sz="6900" b="1" dirty="0">
                    <a:solidFill>
                      <a:srgbClr val="67605B"/>
                    </a:solidFill>
                    <a:latin typeface="Oracle Sans Extra Bold" panose="020B0503020204020204" pitchFamily="34" charset="0"/>
                    <a:ea typeface="League Spartan" charset="0"/>
                    <a:cs typeface="Oracle Sans Extra Bold" panose="020B0503020204020204" pitchFamily="34" charset="0"/>
                  </a:rPr>
                  <a:t>5</a:t>
                </a:r>
              </a:p>
            </p:txBody>
          </p:sp>
          <p:sp>
            <p:nvSpPr>
              <p:cNvPr id="48" name="TextBox 18">
                <a:extLst>
                  <a:ext uri="{FF2B5EF4-FFF2-40B4-BE49-F238E27FC236}">
                    <a16:creationId xmlns:a16="http://schemas.microsoft.com/office/drawing/2014/main" id="{814FC963-BCCE-9E2C-CEA1-2324ABD84977}"/>
                  </a:ext>
                </a:extLst>
              </p:cNvPr>
              <p:cNvSpPr txBox="1"/>
              <p:nvPr/>
            </p:nvSpPr>
            <p:spPr>
              <a:xfrm>
                <a:off x="9718063" y="3727026"/>
                <a:ext cx="184731" cy="338554"/>
              </a:xfrm>
              <a:prstGeom prst="rect">
                <a:avLst/>
              </a:prstGeom>
              <a:noFill/>
            </p:spPr>
            <p:txBody>
              <a:bodyPr wrap="none" rtlCol="0" anchor="b" anchorCtr="0">
                <a:spAutoFit/>
              </a:bodyPr>
              <a:lstStyle/>
              <a:p>
                <a:endParaRPr lang="en-US" sz="1600" b="1" dirty="0">
                  <a:solidFill>
                    <a:srgbClr val="67605B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endParaRPr>
              </a:p>
            </p:txBody>
          </p:sp>
          <p:sp>
            <p:nvSpPr>
              <p:cNvPr id="49" name="Subtitle 2">
                <a:extLst>
                  <a:ext uri="{FF2B5EF4-FFF2-40B4-BE49-F238E27FC236}">
                    <a16:creationId xmlns:a16="http://schemas.microsoft.com/office/drawing/2014/main" id="{F34056E5-673A-336A-9003-25266736F5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0280" y="3432230"/>
                <a:ext cx="1871969" cy="533031"/>
              </a:xfrm>
              <a:prstGeom prst="rect">
                <a:avLst/>
              </a:prstGeom>
            </p:spPr>
            <p:txBody>
              <a:bodyPr vert="horz" wrap="square" lIns="45720" tIns="22860" rIns="45720" bIns="22860" rtlCol="0" anchor="t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ts val="1750"/>
                  </a:lnSpc>
                </a:pPr>
                <a:r>
                  <a:rPr lang="en-US" sz="1400" b="1" dirty="0">
                    <a:solidFill>
                      <a:srgbClr val="67605B"/>
                    </a:solidFill>
                    <a:latin typeface="Oracle Sans Extra Bold" panose="020B0503020204020204" pitchFamily="34" charset="0"/>
                    <a:ea typeface="League Spartan" charset="0"/>
                    <a:cs typeface="Oracle Sans Extra Bold" panose="020B0503020204020204" pitchFamily="34" charset="0"/>
                  </a:rPr>
                  <a:t>MySQL Monitoring</a:t>
                </a:r>
              </a:p>
              <a:p>
                <a:pPr algn="l">
                  <a:lnSpc>
                    <a:spcPts val="1750"/>
                  </a:lnSpc>
                </a:pPr>
                <a:endParaRPr lang="en-IN" sz="1200" dirty="0">
                  <a:solidFill>
                    <a:srgbClr val="67605B"/>
                  </a:solidFill>
                  <a:latin typeface="Oracle Sans Light" panose="020B0403020204020204" pitchFamily="34" charset="0"/>
                  <a:cs typeface="Oracle Sans Light" panose="020B0403020204020204" pitchFamily="34" charset="0"/>
                </a:endParaRPr>
              </a:p>
            </p:txBody>
          </p:sp>
        </p:grpSp>
        <p:pic>
          <p:nvPicPr>
            <p:cNvPr id="45" name="Image 44">
              <a:extLst>
                <a:ext uri="{FF2B5EF4-FFF2-40B4-BE49-F238E27FC236}">
                  <a16:creationId xmlns:a16="http://schemas.microsoft.com/office/drawing/2014/main" id="{6A59CD21-F514-A71E-70A9-B0D4E71BD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84864" y="1525279"/>
              <a:ext cx="927100" cy="927100"/>
            </a:xfrm>
            <a:prstGeom prst="rect">
              <a:avLst/>
            </a:prstGeom>
          </p:spPr>
        </p:pic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9B7878F6-7B2D-E1E7-B524-CF4025EF00CC}"/>
              </a:ext>
            </a:extLst>
          </p:cNvPr>
          <p:cNvGrpSpPr/>
          <p:nvPr/>
        </p:nvGrpSpPr>
        <p:grpSpPr>
          <a:xfrm>
            <a:off x="6381021" y="3010631"/>
            <a:ext cx="2003008" cy="2264716"/>
            <a:chOff x="9976941" y="1456619"/>
            <a:chExt cx="2003008" cy="226471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71322A6-C566-F9AF-DAFE-CF4C7B8A1167}"/>
                </a:ext>
              </a:extLst>
            </p:cNvPr>
            <p:cNvSpPr/>
            <p:nvPr/>
          </p:nvSpPr>
          <p:spPr>
            <a:xfrm>
              <a:off x="9976941" y="1553898"/>
              <a:ext cx="1930833" cy="2063228"/>
            </a:xfrm>
            <a:prstGeom prst="rect">
              <a:avLst/>
            </a:prstGeom>
            <a:solidFill>
              <a:srgbClr val="DD95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67605B"/>
                </a:solidFill>
              </a:endParaRPr>
            </a:p>
          </p:txBody>
        </p:sp>
        <p:sp>
          <p:nvSpPr>
            <p:cNvPr id="52" name="TextBox 17">
              <a:extLst>
                <a:ext uri="{FF2B5EF4-FFF2-40B4-BE49-F238E27FC236}">
                  <a16:creationId xmlns:a16="http://schemas.microsoft.com/office/drawing/2014/main" id="{52FFC531-C2BA-2572-D89B-5D6043139E4F}"/>
                </a:ext>
              </a:extLst>
            </p:cNvPr>
            <p:cNvSpPr txBox="1"/>
            <p:nvPr/>
          </p:nvSpPr>
          <p:spPr>
            <a:xfrm>
              <a:off x="10195837" y="2056833"/>
              <a:ext cx="731290" cy="115416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sz="6900" b="1" dirty="0">
                  <a:solidFill>
                    <a:srgbClr val="67605B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rPr>
                <a:t>6</a:t>
              </a:r>
            </a:p>
          </p:txBody>
        </p:sp>
        <p:sp>
          <p:nvSpPr>
            <p:cNvPr id="53" name="TextBox 18">
              <a:extLst>
                <a:ext uri="{FF2B5EF4-FFF2-40B4-BE49-F238E27FC236}">
                  <a16:creationId xmlns:a16="http://schemas.microsoft.com/office/drawing/2014/main" id="{8E83A9EF-0EA0-C8B0-CD91-C5FD48B04430}"/>
                </a:ext>
              </a:extLst>
            </p:cNvPr>
            <p:cNvSpPr txBox="1"/>
            <p:nvPr/>
          </p:nvSpPr>
          <p:spPr>
            <a:xfrm>
              <a:off x="10195837" y="3382781"/>
              <a:ext cx="184731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1600" b="1" dirty="0">
                <a:solidFill>
                  <a:srgbClr val="67605B"/>
                </a:solidFill>
                <a:latin typeface="Oracle Sans Extra Bold" panose="020B0503020204020204" pitchFamily="34" charset="0"/>
                <a:ea typeface="League Spartan" charset="0"/>
                <a:cs typeface="Oracle Sans Extra Bold" panose="020B0503020204020204" pitchFamily="34" charset="0"/>
              </a:endParaRPr>
            </a:p>
          </p:txBody>
        </p:sp>
        <p:sp>
          <p:nvSpPr>
            <p:cNvPr id="54" name="Subtitle 2">
              <a:extLst>
                <a:ext uri="{FF2B5EF4-FFF2-40B4-BE49-F238E27FC236}">
                  <a16:creationId xmlns:a16="http://schemas.microsoft.com/office/drawing/2014/main" id="{56100F4C-23ED-C82D-2AE0-4BF628197C49}"/>
                </a:ext>
              </a:extLst>
            </p:cNvPr>
            <p:cNvSpPr txBox="1">
              <a:spLocks/>
            </p:cNvSpPr>
            <p:nvPr/>
          </p:nvSpPr>
          <p:spPr>
            <a:xfrm>
              <a:off x="10031192" y="3087358"/>
              <a:ext cx="1876581" cy="546816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400" b="1" dirty="0">
                  <a:solidFill>
                    <a:srgbClr val="67605B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rPr>
                <a:t>MySQL 24x7</a:t>
              </a:r>
            </a:p>
            <a:p>
              <a:pPr algn="l">
                <a:lnSpc>
                  <a:spcPts val="1750"/>
                </a:lnSpc>
              </a:pPr>
              <a:r>
                <a:rPr lang="en-US" sz="1400" b="1" dirty="0">
                  <a:solidFill>
                    <a:srgbClr val="67605B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rPr>
                <a:t>Support</a:t>
              </a:r>
            </a:p>
          </p:txBody>
        </p:sp>
        <p:pic>
          <p:nvPicPr>
            <p:cNvPr id="55" name="Picture Placeholder 76">
              <a:extLst>
                <a:ext uri="{FF2B5EF4-FFF2-40B4-BE49-F238E27FC236}">
                  <a16:creationId xmlns:a16="http://schemas.microsoft.com/office/drawing/2014/main" id="{805949B6-2528-8380-B185-B68173FC01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11050160" y="1456619"/>
              <a:ext cx="929789" cy="929788"/>
            </a:xfrm>
            <a:prstGeom prst="rect">
              <a:avLst/>
            </a:prstGeom>
          </p:spPr>
        </p:pic>
      </p:grp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91206299-51AE-131D-7DC4-B72C4E7BE97F}"/>
              </a:ext>
            </a:extLst>
          </p:cNvPr>
          <p:cNvSpPr/>
          <p:nvPr/>
        </p:nvSpPr>
        <p:spPr>
          <a:xfrm>
            <a:off x="1363892" y="5250614"/>
            <a:ext cx="7799294" cy="1106247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/>
              <a:t>MySQL Community</a:t>
            </a:r>
            <a:endParaRPr lang="fr-FR" sz="2400" b="1" dirty="0"/>
          </a:p>
        </p:txBody>
      </p:sp>
      <p:pic>
        <p:nvPicPr>
          <p:cNvPr id="7" name="Imagen 11" descr="Logotipo&#10;&#10;Descripción generada automáticamente">
            <a:extLst>
              <a:ext uri="{FF2B5EF4-FFF2-40B4-BE49-F238E27FC236}">
                <a16:creationId xmlns:a16="http://schemas.microsoft.com/office/drawing/2014/main" id="{B0E357D7-F296-40EA-EFB3-5E83C23A05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240" y="5233566"/>
            <a:ext cx="1433296" cy="106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23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3F265-3390-0BF0-71B4-D617D02C1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132E171-BAAE-07A4-4E0F-9F250ADD4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6675CD2-CB07-54E1-EDCA-1F4AAC5AE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8C9D519B-DB91-2E39-7349-28A9EF4D5DE7}"/>
              </a:ext>
            </a:extLst>
          </p:cNvPr>
          <p:cNvSpPr txBox="1">
            <a:spLocks/>
          </p:cNvSpPr>
          <p:nvPr/>
        </p:nvSpPr>
        <p:spPr>
          <a:xfrm>
            <a:off x="857002" y="716369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dirty="0"/>
              <a:t>MySQL Community and Enterprise</a:t>
            </a:r>
            <a:endParaRPr lang="en-US" sz="18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B4E51DD-8581-8064-EF6F-2B2A909ECC47}"/>
              </a:ext>
            </a:extLst>
          </p:cNvPr>
          <p:cNvSpPr txBox="1">
            <a:spLocks/>
          </p:cNvSpPr>
          <p:nvPr/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>
                <a:solidFill>
                  <a:srgbClr val="FF0000"/>
                </a:solidFill>
              </a:rPr>
              <a:t>NEW: </a:t>
            </a:r>
            <a:r>
              <a:rPr lang="fr-CH" dirty="0"/>
              <a:t>MySQL LTS &amp; Innovation Releases</a:t>
            </a:r>
          </a:p>
        </p:txBody>
      </p:sp>
      <p:pic>
        <p:nvPicPr>
          <p:cNvPr id="7" name="Picture 2" descr="new versioning">
            <a:extLst>
              <a:ext uri="{FF2B5EF4-FFF2-40B4-BE49-F238E27FC236}">
                <a16:creationId xmlns:a16="http://schemas.microsoft.com/office/drawing/2014/main" id="{49F7BB26-3066-56E9-6AE9-20CCE2B9E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66109" y="1418995"/>
            <a:ext cx="6069013" cy="309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ySQL Innovation releases…">
            <a:extLst>
              <a:ext uri="{FF2B5EF4-FFF2-40B4-BE49-F238E27FC236}">
                <a16:creationId xmlns:a16="http://schemas.microsoft.com/office/drawing/2014/main" id="{5FA44DE3-7C94-CB64-9E24-E30B3F9C1323}"/>
              </a:ext>
            </a:extLst>
          </p:cNvPr>
          <p:cNvSpPr txBox="1">
            <a:spLocks/>
          </p:cNvSpPr>
          <p:nvPr/>
        </p:nvSpPr>
        <p:spPr>
          <a:xfrm>
            <a:off x="6982085" y="4669223"/>
            <a:ext cx="4459652" cy="177749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700">
                <a:latin typeface="Oracle Sans Tab Bold"/>
                <a:ea typeface="Oracle Sans Tab Bold"/>
                <a:cs typeface="Oracle Sans Tab Bold"/>
                <a:sym typeface="Oracle Sans Tab Bold"/>
              </a:defRPr>
            </a:pPr>
            <a:r>
              <a:rPr lang="en-US" sz="1700" dirty="0">
                <a:latin typeface="Oracle Sans Tab Bold"/>
                <a:ea typeface="Oracle Sans Tab Bold"/>
                <a:cs typeface="Oracle Sans Tab Bold"/>
                <a:sym typeface="Oracle Sans Tab Bold"/>
              </a:rPr>
              <a:t>MySQL Innovation Releases</a:t>
            </a:r>
          </a:p>
          <a:p>
            <a:pPr marL="170447" indent="-170447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1700"/>
            </a:pPr>
            <a:r>
              <a:rPr lang="en-US" sz="1700" dirty="0"/>
              <a:t>leading-edge innovations</a:t>
            </a:r>
          </a:p>
          <a:p>
            <a:pPr marL="170447" indent="-170447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1700"/>
            </a:pPr>
            <a:r>
              <a:rPr lang="en-US" sz="1700" dirty="0"/>
              <a:t>will likely released every quarter</a:t>
            </a:r>
          </a:p>
          <a:p>
            <a:pPr marL="170447" indent="-170447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1700"/>
            </a:pPr>
            <a:r>
              <a:rPr lang="en-US" sz="1700" dirty="0"/>
              <a:t>Include tools (like MySQL Shell)</a:t>
            </a:r>
          </a:p>
          <a:p>
            <a:pPr marL="170447" indent="-170447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1700"/>
            </a:pPr>
            <a:r>
              <a:rPr lang="en-US" sz="1700" dirty="0"/>
              <a:t>Connectors released as Innovation only</a:t>
            </a:r>
          </a:p>
          <a:p>
            <a:pPr marL="170447" indent="-170447">
              <a:buSzPct val="100000"/>
              <a:buFont typeface="Arial" panose="020B0604020202020204" pitchFamily="34" charset="0"/>
              <a:buChar char="•"/>
              <a:defRPr sz="1700"/>
            </a:pPr>
            <a:endParaRPr lang="en-US" sz="1700" dirty="0"/>
          </a:p>
        </p:txBody>
      </p:sp>
      <p:sp>
        <p:nvSpPr>
          <p:cNvPr id="9" name="MySQL Long-Term Support (LTS)…">
            <a:extLst>
              <a:ext uri="{FF2B5EF4-FFF2-40B4-BE49-F238E27FC236}">
                <a16:creationId xmlns:a16="http://schemas.microsoft.com/office/drawing/2014/main" id="{383151B4-903A-A187-2036-69860A238020}"/>
              </a:ext>
            </a:extLst>
          </p:cNvPr>
          <p:cNvSpPr txBox="1">
            <a:spLocks/>
          </p:cNvSpPr>
          <p:nvPr/>
        </p:nvSpPr>
        <p:spPr>
          <a:xfrm>
            <a:off x="531289" y="4645347"/>
            <a:ext cx="5096765" cy="17774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700">
                <a:latin typeface="Oracle Sans Tab Bold"/>
                <a:ea typeface="Oracle Sans Tab Bold"/>
                <a:cs typeface="Oracle Sans Tab Bold"/>
                <a:sym typeface="Oracle Sans Tab Bold"/>
              </a:defRPr>
            </a:pPr>
            <a:r>
              <a:rPr lang="en-US" sz="1700" dirty="0">
                <a:latin typeface="Oracle Sans Tab Bold"/>
                <a:ea typeface="Oracle Sans Tab Bold"/>
                <a:cs typeface="Oracle Sans Tab Bold"/>
                <a:sym typeface="Oracle Sans Tab Bold"/>
              </a:rPr>
              <a:t>MySQL Long-Term Support (LTS) Releases</a:t>
            </a:r>
          </a:p>
          <a:p>
            <a:pPr marL="170447" indent="-170447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1700"/>
            </a:pPr>
            <a:r>
              <a:rPr lang="en-US" sz="1700" dirty="0"/>
              <a:t>bugfix &amp; security patches only</a:t>
            </a:r>
          </a:p>
          <a:p>
            <a:pPr marL="170447" indent="-170447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1700"/>
            </a:pPr>
            <a:r>
              <a:rPr lang="en-US" sz="1700" dirty="0"/>
              <a:t>backwards compatibility</a:t>
            </a:r>
          </a:p>
          <a:p>
            <a:pPr marL="170447" indent="-170447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1700"/>
            </a:pPr>
            <a:r>
              <a:rPr lang="en-US" sz="1700" dirty="0"/>
              <a:t>support lifecycle: 5y premier + 3y extended</a:t>
            </a:r>
          </a:p>
          <a:p>
            <a:pPr marL="170447" indent="-170447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 sz="1700"/>
            </a:pPr>
            <a:r>
              <a:rPr lang="en-US" sz="1700" dirty="0"/>
              <a:t>Include tools (like MySQL Shell)</a:t>
            </a: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8549CDDD-661F-DCE8-2D1B-9250CFFB2EDB}"/>
              </a:ext>
            </a:extLst>
          </p:cNvPr>
          <p:cNvSpPr txBox="1"/>
          <p:nvPr/>
        </p:nvSpPr>
        <p:spPr>
          <a:xfrm>
            <a:off x="7275483" y="1643885"/>
            <a:ext cx="3872855" cy="707886"/>
          </a:xfrm>
          <a:prstGeom prst="rect">
            <a:avLst/>
          </a:prstGeom>
          <a:solidFill>
            <a:schemeClr val="bg1"/>
          </a:solidFill>
          <a:ln>
            <a:solidFill>
              <a:srgbClr val="2C5967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0" i="0" dirty="0">
                <a:effectLst/>
                <a:latin typeface="OracleSansVF"/>
              </a:rPr>
              <a:t>Innovation releases (grey)</a:t>
            </a:r>
          </a:p>
          <a:p>
            <a:r>
              <a:rPr lang="en-US" sz="1400" b="0" i="0" dirty="0">
                <a:effectLst/>
                <a:latin typeface="OracleSansVF"/>
              </a:rPr>
              <a:t>Long Term Support (blue)</a:t>
            </a:r>
            <a:endParaRPr lang="en-US" sz="1400" dirty="0">
              <a:latin typeface="OracleSansVF"/>
            </a:endParaRPr>
          </a:p>
          <a:p>
            <a:r>
              <a:rPr lang="en-US" sz="1200" i="1" dirty="0">
                <a:latin typeface="OracleSansVF"/>
              </a:rPr>
              <a:t>Note: Numbering in the slide is an example and may change</a:t>
            </a:r>
          </a:p>
        </p:txBody>
      </p:sp>
    </p:spTree>
    <p:extLst>
      <p:ext uri="{BB962C8B-B14F-4D97-AF65-F5344CB8AC3E}">
        <p14:creationId xmlns:p14="http://schemas.microsoft.com/office/powerpoint/2010/main" val="70495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702F9-D0FD-4F8C-8F1F-64C5A6822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A03CCA-2DFA-656C-61B3-42B5C4399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B05736-20C0-766E-C901-5C0D62228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 Oracle   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9C7392A7-7532-38ED-E107-D8E4521EFA84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5919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MySQL Enterprise </a:t>
            </a:r>
            <a:r>
              <a:rPr lang="fr-CH" dirty="0" err="1"/>
              <a:t>Stored</a:t>
            </a:r>
            <a:r>
              <a:rPr lang="fr-CH" dirty="0"/>
              <a:t> Programs: </a:t>
            </a:r>
            <a:r>
              <a:rPr lang="fr-CH" dirty="0" err="1"/>
              <a:t>Keep</a:t>
            </a:r>
            <a:r>
              <a:rPr lang="fr-CH" dirty="0"/>
              <a:t> Data in MySQL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D1C9E72-BE78-152E-CEDD-32462638D676}"/>
              </a:ext>
            </a:extLst>
          </p:cNvPr>
          <p:cNvSpPr txBox="1">
            <a:spLocks/>
          </p:cNvSpPr>
          <p:nvPr/>
        </p:nvSpPr>
        <p:spPr>
          <a:xfrm>
            <a:off x="594739" y="545497"/>
            <a:ext cx="10671048" cy="59195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Stored Programs : Lower costs, reduces complexity, and improves security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C5001E4-83CF-7471-E747-4F04B9E79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566" y="1235034"/>
            <a:ext cx="5183354" cy="5622965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B7448FBC-1F86-0390-0CB1-03110B526156}"/>
              </a:ext>
            </a:extLst>
          </p:cNvPr>
          <p:cNvSpPr txBox="1"/>
          <p:nvPr/>
        </p:nvSpPr>
        <p:spPr>
          <a:xfrm>
            <a:off x="1202957" y="2676910"/>
            <a:ext cx="4557723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Execute</a:t>
            </a:r>
            <a:r>
              <a:rPr lang="fr-FR" dirty="0"/>
              <a:t> JavaScript </a:t>
            </a:r>
            <a:r>
              <a:rPr lang="fr-FR" dirty="0" err="1"/>
              <a:t>Stored</a:t>
            </a:r>
            <a:r>
              <a:rPr lang="fr-FR" dirty="0"/>
              <a:t> </a:t>
            </a:r>
            <a:r>
              <a:rPr lang="fr-FR" dirty="0" err="1"/>
              <a:t>Procedures</a:t>
            </a:r>
            <a:r>
              <a:rPr lang="fr-FR" dirty="0"/>
              <a:t> and</a:t>
            </a:r>
          </a:p>
          <a:p>
            <a:r>
              <a:rPr lang="fr-FR" dirty="0" err="1"/>
              <a:t>Stored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via </a:t>
            </a:r>
            <a:r>
              <a:rPr lang="fr-FR" dirty="0" err="1"/>
              <a:t>GraalVM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Handle</a:t>
            </a:r>
            <a:r>
              <a:rPr lang="fr-FR" dirty="0"/>
              <a:t> data-intensive app </a:t>
            </a:r>
            <a:r>
              <a:rPr lang="fr-FR" dirty="0" err="1"/>
              <a:t>functionality</a:t>
            </a:r>
            <a:r>
              <a:rPr lang="fr-FR" dirty="0"/>
              <a:t> </a:t>
            </a:r>
          </a:p>
          <a:p>
            <a:r>
              <a:rPr lang="fr-FR" dirty="0"/>
              <a:t>in </a:t>
            </a:r>
            <a:r>
              <a:rPr lang="fr-FR" dirty="0" err="1"/>
              <a:t>stored</a:t>
            </a:r>
            <a:r>
              <a:rPr lang="fr-FR" dirty="0"/>
              <a:t> programs</a:t>
            </a:r>
          </a:p>
          <a:p>
            <a:endParaRPr lang="fr-FR" dirty="0"/>
          </a:p>
          <a:p>
            <a:r>
              <a:rPr lang="fr-FR" sz="1600" dirty="0"/>
              <a:t>• </a:t>
            </a:r>
            <a:r>
              <a:rPr lang="fr-FR" sz="1600" dirty="0" err="1"/>
              <a:t>Minimize</a:t>
            </a:r>
            <a:r>
              <a:rPr lang="fr-FR" sz="1600" dirty="0"/>
              <a:t> data </a:t>
            </a:r>
            <a:r>
              <a:rPr lang="fr-FR" sz="1600" dirty="0" err="1"/>
              <a:t>movement</a:t>
            </a:r>
            <a:endParaRPr lang="fr-FR" sz="1600" dirty="0"/>
          </a:p>
          <a:p>
            <a:r>
              <a:rPr lang="fr-FR" sz="1600" dirty="0"/>
              <a:t>• </a:t>
            </a:r>
            <a:r>
              <a:rPr lang="fr-FR" sz="1600" dirty="0" err="1"/>
              <a:t>Reduce</a:t>
            </a:r>
            <a:r>
              <a:rPr lang="fr-FR" sz="1600" dirty="0"/>
              <a:t> </a:t>
            </a:r>
            <a:r>
              <a:rPr lang="fr-FR" sz="1600" dirty="0" err="1"/>
              <a:t>cost</a:t>
            </a:r>
            <a:endParaRPr lang="fr-FR" sz="1600" dirty="0"/>
          </a:p>
          <a:p>
            <a:r>
              <a:rPr lang="fr-FR" sz="1600" dirty="0"/>
              <a:t>• </a:t>
            </a:r>
            <a:r>
              <a:rPr lang="fr-FR" sz="1600" dirty="0" err="1"/>
              <a:t>Improve</a:t>
            </a:r>
            <a:r>
              <a:rPr lang="fr-FR" sz="1600" dirty="0"/>
              <a:t> Security</a:t>
            </a:r>
          </a:p>
          <a:p>
            <a:r>
              <a:rPr lang="fr-FR" sz="1600" dirty="0"/>
              <a:t>• </a:t>
            </a:r>
            <a:r>
              <a:rPr lang="fr-FR" sz="1600" dirty="0" err="1"/>
              <a:t>Simplify</a:t>
            </a:r>
            <a:r>
              <a:rPr lang="fr-FR" sz="1600" dirty="0"/>
              <a:t> </a:t>
            </a:r>
            <a:r>
              <a:rPr lang="fr-FR" sz="1600" dirty="0" err="1"/>
              <a:t>complex</a:t>
            </a:r>
            <a:r>
              <a:rPr lang="fr-FR" sz="1600" dirty="0"/>
              <a:t> ETL → ELT</a:t>
            </a:r>
          </a:p>
        </p:txBody>
      </p:sp>
    </p:spTree>
    <p:extLst>
      <p:ext uri="{BB962C8B-B14F-4D97-AF65-F5344CB8AC3E}">
        <p14:creationId xmlns:p14="http://schemas.microsoft.com/office/powerpoint/2010/main" val="2688912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75EB0-AB10-8104-B003-3046D68FC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19DBDE-8AC3-A254-01DC-1660E3842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49952F-528E-CBBD-E880-294B03B53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0770-85C5-32D3-0A73-F9A3D788E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SQL stored programming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0C13A4FE-4E65-A8B6-731E-3A6A1189033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89" y="4135193"/>
            <a:ext cx="10158984" cy="681251"/>
          </a:xfrm>
        </p:spPr>
        <p:txBody>
          <a:bodyPr/>
          <a:lstStyle/>
          <a:p>
            <a:endParaRPr lang="fr-FR" dirty="0"/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0F499BD-BE66-2AF3-F333-32288263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946" y="2264517"/>
            <a:ext cx="3299253" cy="329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7752B-5428-4024-0A64-8504C2997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A7F379AD-8D04-932A-8EF8-8E873ECD41F3}"/>
              </a:ext>
            </a:extLst>
          </p:cNvPr>
          <p:cNvSpPr txBox="1">
            <a:spLocks/>
          </p:cNvSpPr>
          <p:nvPr/>
        </p:nvSpPr>
        <p:spPr>
          <a:xfrm>
            <a:off x="857002" y="716369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DE66CC5-EBB5-9CB3-7138-38DE88B6541D}"/>
              </a:ext>
            </a:extLst>
          </p:cNvPr>
          <p:cNvSpPr txBox="1">
            <a:spLocks/>
          </p:cNvSpPr>
          <p:nvPr/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MySQL </a:t>
            </a:r>
            <a:r>
              <a:rPr lang="fr-CH" dirty="0" err="1"/>
              <a:t>stored</a:t>
            </a:r>
            <a:r>
              <a:rPr lang="fr-CH" dirty="0"/>
              <a:t> routines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FECD492-55F7-9D6A-8D0E-6DB30505A822}"/>
              </a:ext>
            </a:extLst>
          </p:cNvPr>
          <p:cNvSpPr txBox="1">
            <a:spLocks/>
          </p:cNvSpPr>
          <p:nvPr/>
        </p:nvSpPr>
        <p:spPr>
          <a:xfrm>
            <a:off x="771525" y="1457864"/>
            <a:ext cx="10677525" cy="465032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A stored routine is a reusable set of SQL or JavaScript statements stored on the server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Clients invoke the routine instead of sending individual statements repeatedly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Stored Procedures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Created using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CREATE PROCEDURE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, invoked with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No return value, but can modify parameters for output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Can generate result sets for client consumption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Stored Functions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Created using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CREATE FUNCTION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, used like built-in functions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Invoked in expressions and return a value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Associated with a specific database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SQL stored functions cannot be recursive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Recursion Rules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SQL stored procedures can be recursive, but recursion is disabled by default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max_sp_recursion_depth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JavaScript stored routines support recursion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Default maximum depth: 1000</a:t>
            </a:r>
          </a:p>
        </p:txBody>
      </p:sp>
    </p:spTree>
    <p:extLst>
      <p:ext uri="{BB962C8B-B14F-4D97-AF65-F5344CB8AC3E}">
        <p14:creationId xmlns:p14="http://schemas.microsoft.com/office/powerpoint/2010/main" val="347904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arent Master Pillars">
  <a:themeElements>
    <a:clrScheme name="Oracle Redwood 08-26-2020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C74634"/>
      </a:accent1>
      <a:accent2>
        <a:srgbClr val="FACD62"/>
      </a:accent2>
      <a:accent3>
        <a:srgbClr val="94AFAF"/>
      </a:accent3>
      <a:accent4>
        <a:srgbClr val="2B6242"/>
      </a:accent4>
      <a:accent5>
        <a:srgbClr val="AE562C"/>
      </a:accent5>
      <a:accent6>
        <a:srgbClr val="759C6C"/>
      </a:accent6>
      <a:hlink>
        <a:srgbClr val="00688C"/>
      </a:hlink>
      <a:folHlink>
        <a:srgbClr val="00688C"/>
      </a:folHlink>
    </a:clrScheme>
    <a:fontScheme name="Oracle Sans Tabular">
      <a:majorFont>
        <a:latin typeface="Georgia"/>
        <a:ea typeface=""/>
        <a:cs typeface=""/>
      </a:majorFont>
      <a:minorFont>
        <a:latin typeface="Oracle Sans Tab"/>
        <a:ea typeface=""/>
        <a:cs typeface=""/>
      </a:minorFont>
    </a:fontScheme>
    <a:fmtScheme name="Flat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>
            <a:shade val="65000"/>
          </a:schemeClr>
        </a:solidFill>
      </a:fillStyleLst>
      <a:lnStyleLst>
        <a:ln w="3175" cap="flat" cmpd="sng" algn="ctr">
          <a:solidFill>
            <a:schemeClr val="phClr">
              <a:shade val="65000"/>
            </a:schemeClr>
          </a:solidFill>
          <a:prstDash val="solid"/>
        </a:ln>
        <a:ln w="3175" cap="flat" cmpd="sng" algn="ctr">
          <a:solidFill>
            <a:schemeClr val="phClr"/>
          </a:solidFill>
          <a:prstDash val="solid"/>
        </a:ln>
        <a:ln w="0" cap="flat" cmpd="sng" algn="ctr">
          <a:noFill/>
        </a:ln>
      </a:lnStyleLst>
      <a:effectStyleLst>
        <a:effectStyle>
          <a:effectLst>
            <a:blur/>
          </a:effectLst>
        </a:effectStyle>
        <a:effectStyle>
          <a:effectLst>
            <a:blur/>
          </a:effectLst>
        </a:effectStyle>
        <a:effectStyle>
          <a:effectLst>
            <a:fillOverlay blend="darken">
              <a:solidFill>
                <a:schemeClr val="phClr">
                  <a:shade val="30000"/>
                </a:schemeClr>
              </a:solidFill>
            </a:fillOverlay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cean">
      <a:srgbClr val="2C5967"/>
    </a:custClr>
    <a:custClr name="Surf">
      <a:srgbClr val="41817E"/>
    </a:custClr>
    <a:custClr name="Sand">
      <a:srgbClr val="E5DBBE"/>
    </a:custClr>
    <a:custClr name="Pebble">
      <a:srgbClr val="8B8580"/>
    </a:custClr>
    <a:custClr name="Granite">
      <a:srgbClr val="67605B"/>
    </a:custClr>
    <a:custClr name="Position 6">
      <a:srgbClr val="FFFFFF"/>
    </a:custClr>
    <a:custClr name="Highlight/hyperlink dark theme">
      <a:srgbClr val="F0CC71"/>
    </a:custClr>
    <a:custClr name="Highlight/numbered list light theme">
      <a:srgbClr val="AE562C"/>
    </a:custClr>
    <a:custClr name="Hyperlink light theme (default)">
      <a:srgbClr val="00688C"/>
    </a:custClr>
    <a:custClr name="Numbered list dark theme">
      <a:srgbClr val="759C6C"/>
    </a:custClr>
    <a:custClr name="Brand: Neutral 30">
      <a:srgbClr val="F1EFED"/>
    </a:custClr>
    <a:custClr name="Developer: Pebble 30">
      <a:srgbClr val="E7F0FD"/>
    </a:custClr>
    <a:custClr name="Database: Slate 30">
      <a:srgbClr val="E7F2F2"/>
    </a:custClr>
    <a:custClr name="Cloud Platform: Pine 30">
      <a:srgbClr val="E0F5E7"/>
    </a:custClr>
    <a:custClr name="Finance / Operations: Teal 30">
      <a:srgbClr val="E8F1F0"/>
    </a:custClr>
    <a:custClr name="NetSuite: Ocean 30">
      <a:srgbClr val="E7F2F5"/>
    </a:custClr>
    <a:custClr name="GBU: Lilac 30">
      <a:srgbClr val="EBEFFE"/>
    </a:custClr>
    <a:custClr name="CX/Marketing: Plum 30">
      <a:srgbClr val="F5ECFB"/>
    </a:custClr>
    <a:custClr name="HCM/HR: Rose 30">
      <a:srgbClr val="FBECEF"/>
    </a:custClr>
    <a:custClr name="SCM: Sienna 30">
      <a:srgbClr val="FCEDD9"/>
    </a:custClr>
    <a:custClr name="Brand: Neutral 70">
      <a:srgbClr val="AEA8A2"/>
    </a:custClr>
    <a:custClr name="Developer: Pebble 70">
      <a:srgbClr val="A2AAB6"/>
    </a:custClr>
    <a:custClr name="Database: Slate 70">
      <a:srgbClr val="99ADAE"/>
    </a:custClr>
    <a:custClr name="Cloud Platform: Pine 70">
      <a:srgbClr val="86B596"/>
    </a:custClr>
    <a:custClr name="Finance / Operations: Teal 70">
      <a:srgbClr val="89B2B0"/>
    </a:custClr>
    <a:custClr name="NetSuite: Ocean 70">
      <a:srgbClr val="81B2C3"/>
    </a:custClr>
    <a:custClr name="GBU: Lilac 70">
      <a:srgbClr val="A0A9C5"/>
    </a:custClr>
    <a:custClr name="CX/Marketing: Plum 70">
      <a:srgbClr val="B7A1C4"/>
    </a:custClr>
    <a:custClr name="HCM/HR: Rose 70">
      <a:srgbClr val="CE9BA7"/>
    </a:custClr>
    <a:custClr name="SCM: Sienna 70">
      <a:srgbClr val="D39F5D"/>
    </a:custClr>
    <a:custClr name="Brand: Neutral 140">
      <a:srgbClr val="514C47"/>
    </a:custClr>
    <a:custClr name="Developer: Pebble 140">
      <a:srgbClr val="494D53"/>
    </a:custClr>
    <a:custClr name="Database: Slate 140">
      <a:srgbClr val="464F4F"/>
    </a:custClr>
    <a:custClr name="Cloud Platform: Pine 140">
      <a:srgbClr val="33553C"/>
    </a:custClr>
    <a:custClr name="Finance / Operations: Teal 140">
      <a:srgbClr val="315357"/>
    </a:custClr>
    <a:custClr name="NetSuite: Ocean 140">
      <a:srgbClr val="2C5266"/>
    </a:custClr>
    <a:custClr name="GBU: Lilac 140">
      <a:srgbClr val="464C68"/>
    </a:custClr>
    <a:custClr name="CX/Marketing: Plum 140">
      <a:srgbClr val="594564"/>
    </a:custClr>
    <a:custClr name="HCM/HR: Rose 140">
      <a:srgbClr val="6C3F49"/>
    </a:custClr>
    <a:custClr name="SCM: Sienna 140">
      <a:srgbClr val="713F25"/>
    </a:custClr>
    <a:custClr name="Brand: Neutral 170">
      <a:srgbClr val="312D2A"/>
    </a:custClr>
    <a:custClr name="Developer: Pebble 170">
      <a:srgbClr val="2B2E32"/>
    </a:custClr>
    <a:custClr name="Database: Slate 170">
      <a:srgbClr val="2A2F2F"/>
    </a:custClr>
    <a:custClr name="Cloud Platform: Pine 170">
      <a:srgbClr val="1E3224"/>
    </a:custClr>
    <a:custClr name="Finance / Operations: Teal 170">
      <a:srgbClr val="1E3133"/>
    </a:custClr>
    <a:custClr name="NetSuite: Ocean 170">
      <a:srgbClr val="1A2F3F"/>
    </a:custClr>
    <a:custClr name="GBU: Lilac 170">
      <a:srgbClr val="2A2D3F"/>
    </a:custClr>
    <a:custClr name="CX/Marketing: Plum 170">
      <a:srgbClr val="36293C"/>
    </a:custClr>
    <a:custClr name="HCM/HR: Rose 170">
      <a:srgbClr val="41242B"/>
    </a:custClr>
    <a:custClr name="SCM: Sienna 170">
      <a:srgbClr val="442616"/>
    </a:custClr>
  </a:custClrLst>
  <a:extLst>
    <a:ext uri="{05A4C25C-085E-4340-85A3-A5531E510DB2}">
      <thm15:themeFamily xmlns:thm15="http://schemas.microsoft.com/office/thememl/2012/main" name="Oracle-Redwood-Modern-MarketingPPT-Template_c2024" id="{0AA16447-B6A7-0448-A9FE-6C6717A5B102}" vid="{E0B52752-1773-EC4E-B5CA-1C4AF3DB1A33}"/>
    </a:ext>
  </a:extLst>
</a:theme>
</file>

<file path=ppt/theme/theme2.xml><?xml version="1.0" encoding="utf-8"?>
<a:theme xmlns:a="http://schemas.openxmlformats.org/drawingml/2006/main" name="Office Theme">
  <a:themeElements>
    <a:clrScheme name="Oracle 1.13 original colors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C74634"/>
      </a:accent1>
      <a:accent2>
        <a:srgbClr val="FACD62"/>
      </a:accent2>
      <a:accent3>
        <a:srgbClr val="94AFAF"/>
      </a:accent3>
      <a:accent4>
        <a:srgbClr val="2B6242"/>
      </a:accent4>
      <a:accent5>
        <a:srgbClr val="AE562C"/>
      </a:accent5>
      <a:accent6>
        <a:srgbClr val="759C6C"/>
      </a:accent6>
      <a:hlink>
        <a:srgbClr val="2C5967"/>
      </a:hlink>
      <a:folHlink>
        <a:srgbClr val="2C5967"/>
      </a:folHlink>
    </a:clrScheme>
    <a:fontScheme name="Oracle">
      <a:majorFont>
        <a:latin typeface="Georgia"/>
        <a:ea typeface=""/>
        <a:cs typeface=""/>
      </a:majorFont>
      <a:minorFont>
        <a:latin typeface="Oracl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racle 1.13 original colors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C74634"/>
      </a:accent1>
      <a:accent2>
        <a:srgbClr val="FACD62"/>
      </a:accent2>
      <a:accent3>
        <a:srgbClr val="94AFAF"/>
      </a:accent3>
      <a:accent4>
        <a:srgbClr val="2B6242"/>
      </a:accent4>
      <a:accent5>
        <a:srgbClr val="AE562C"/>
      </a:accent5>
      <a:accent6>
        <a:srgbClr val="759C6C"/>
      </a:accent6>
      <a:hlink>
        <a:srgbClr val="2C5967"/>
      </a:hlink>
      <a:folHlink>
        <a:srgbClr val="2C5967"/>
      </a:folHlink>
    </a:clrScheme>
    <a:fontScheme name="Oracle">
      <a:majorFont>
        <a:latin typeface="Georgia"/>
        <a:ea typeface=""/>
        <a:cs typeface=""/>
      </a:majorFont>
      <a:minorFont>
        <a:latin typeface="Oracl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racle Redwood 06-2020">
    <a:dk1>
      <a:srgbClr val="312D2A"/>
    </a:dk1>
    <a:lt1>
      <a:srgbClr val="FCFBFA"/>
    </a:lt1>
    <a:dk2>
      <a:srgbClr val="312D2A"/>
    </a:dk2>
    <a:lt2>
      <a:srgbClr val="FCFBFA"/>
    </a:lt2>
    <a:accent1>
      <a:srgbClr val="C74634"/>
    </a:accent1>
    <a:accent2>
      <a:srgbClr val="FACD62"/>
    </a:accent2>
    <a:accent3>
      <a:srgbClr val="94AFAF"/>
    </a:accent3>
    <a:accent4>
      <a:srgbClr val="2B6242"/>
    </a:accent4>
    <a:accent5>
      <a:srgbClr val="AE562C"/>
    </a:accent5>
    <a:accent6>
      <a:srgbClr val="759C6C"/>
    </a:accent6>
    <a:hlink>
      <a:srgbClr val="2C5967"/>
    </a:hlink>
    <a:folHlink>
      <a:srgbClr val="2C596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18432</TotalTime>
  <Words>3304</Words>
  <Application>Microsoft Macintosh PowerPoint</Application>
  <PresentationFormat>Grand écran</PresentationFormat>
  <Paragraphs>547</Paragraphs>
  <Slides>36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51" baseType="lpstr">
      <vt:lpstr>Arial</vt:lpstr>
      <vt:lpstr>Courier New</vt:lpstr>
      <vt:lpstr>Georgia</vt:lpstr>
      <vt:lpstr>Open Sans</vt:lpstr>
      <vt:lpstr>Oracle Sans</vt:lpstr>
      <vt:lpstr>Oracle Sans Extra Bold</vt:lpstr>
      <vt:lpstr>Oracle Sans Light</vt:lpstr>
      <vt:lpstr>Oracle Sans Tab</vt:lpstr>
      <vt:lpstr>Oracle Sans Tab Bold</vt:lpstr>
      <vt:lpstr>Oracle Sans Tab Light</vt:lpstr>
      <vt:lpstr>OracleSansVF</vt:lpstr>
      <vt:lpstr>Profile Light</vt:lpstr>
      <vt:lpstr>System Font Regular</vt:lpstr>
      <vt:lpstr>Wingdings</vt:lpstr>
      <vt:lpstr>Parent Master Pillars</vt:lpstr>
      <vt:lpstr>MySQL Enterprise Edition JavaScript stored programming  </vt:lpstr>
      <vt:lpstr>Speaker</vt:lpstr>
      <vt:lpstr>Agenda</vt:lpstr>
      <vt:lpstr>MySQL Enterprise</vt:lpstr>
      <vt:lpstr>Présentation PowerPoint</vt:lpstr>
      <vt:lpstr>Présentation PowerPoint</vt:lpstr>
      <vt:lpstr>Présentation PowerPoint</vt:lpstr>
      <vt:lpstr>MySQL SQL stored programming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MySQL JavaScript libraries</vt:lpstr>
      <vt:lpstr>Présentation PowerPoint</vt:lpstr>
      <vt:lpstr>Présentation PowerPoint</vt:lpstr>
      <vt:lpstr>Présentation PowerPoint</vt:lpstr>
      <vt:lpstr>Présentation PowerPoint</vt:lpstr>
      <vt:lpstr>Key takeaways</vt:lpstr>
      <vt:lpstr>Présentation PowerPoint</vt:lpstr>
      <vt:lpstr>Présentation PowerPoint</vt:lpstr>
      <vt:lpstr>Thank you</vt:lpstr>
      <vt:lpstr>Présentation PowerPoint</vt:lpstr>
    </vt:vector>
  </TitlesOfParts>
  <Manager/>
  <Company>ORACLE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Emmanuel COLUSSI</dc:creator>
  <cp:keywords/>
  <dc:description/>
  <cp:lastModifiedBy>Emmanuel COLUSSI</cp:lastModifiedBy>
  <cp:revision>288</cp:revision>
  <dcterms:created xsi:type="dcterms:W3CDTF">2024-08-09T05:06:20Z</dcterms:created>
  <dcterms:modified xsi:type="dcterms:W3CDTF">2025-05-20T08:40:10Z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2231507</vt:lpwstr>
  </property>
  <property fmtid="{D5CDD505-2E9C-101B-9397-08002B2CF9AE}" pid="3" name="NXPowerLiteSettings">
    <vt:lpwstr>C700052003A000</vt:lpwstr>
  </property>
  <property fmtid="{D5CDD505-2E9C-101B-9397-08002B2CF9AE}" pid="4" name="NXPowerLiteVersion">
    <vt:lpwstr>D8.0.11</vt:lpwstr>
  </property>
</Properties>
</file>